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package/2006/relationships/metadata/extended-properties" Target="docProps/app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D72"/>
    <a:srgbClr val="E44B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36" autoAdjust="0"/>
    <p:restoredTop sz="94718" autoAdjust="0"/>
  </p:normalViewPr>
  <p:slideViewPr>
    <p:cSldViewPr snapToGrid="0" snapToObjects="1">
      <p:cViewPr varScale="1">
        <p:scale>
          <a:sx n="92" d="100"/>
          <a:sy n="92" d="100"/>
        </p:scale>
        <p:origin x="192" y="12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1" d="100"/>
          <a:sy n="121" d="100"/>
        </p:scale>
        <p:origin x="766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38DA30F-76B0-6EAE-EDEC-58834A8627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723011" y="562212"/>
            <a:ext cx="2963789" cy="12408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E783D69-FB8D-F52A-F213-8547D93994F3}"/>
              </a:ext>
            </a:extLst>
          </p:cNvPr>
          <p:cNvSpPr txBox="1"/>
          <p:nvPr userDrawn="1"/>
        </p:nvSpPr>
        <p:spPr>
          <a:xfrm>
            <a:off x="0" y="2663849"/>
            <a:ext cx="9144000" cy="2479651"/>
          </a:xfrm>
          <a:prstGeom prst="rect">
            <a:avLst/>
          </a:prstGeom>
          <a:solidFill>
            <a:srgbClr val="002D72"/>
          </a:solidFill>
        </p:spPr>
        <p:txBody>
          <a:bodyPr wrap="square" rtlCol="0" anchor="t">
            <a:normAutofit/>
          </a:bodyPr>
          <a:lstStyle/>
          <a:p>
            <a:pPr algn="ctr">
              <a:lnSpc>
                <a:spcPct val="110000"/>
              </a:lnSpc>
            </a:pPr>
            <a:endParaRPr lang="en-US" sz="3200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sz="3200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sz="2400" b="1" i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110000"/>
              </a:lnSpc>
            </a:pPr>
            <a:endParaRPr lang="en-US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110000"/>
              </a:lnSpc>
            </a:pPr>
            <a:endParaRPr lang="en-US" sz="2400" b="1" i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9E6481-E439-9A67-D920-7CABA0B2239A}"/>
              </a:ext>
            </a:extLst>
          </p:cNvPr>
          <p:cNvPicPr>
            <a:picLocks/>
          </p:cNvPicPr>
          <p:nvPr userDrawn="1"/>
        </p:nvPicPr>
        <p:blipFill>
          <a:blip r:embed="rId3"/>
          <a:srcRect t="4460" b="4460"/>
          <a:stretch/>
        </p:blipFill>
        <p:spPr>
          <a:xfrm flipV="1">
            <a:off x="0" y="2479651"/>
            <a:ext cx="9144000" cy="1841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206142"/>
            <a:ext cx="7772400" cy="63581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911015"/>
            <a:ext cx="6400800" cy="461886"/>
          </a:xfrm>
        </p:spPr>
        <p:txBody>
          <a:bodyPr/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37F791-44EA-E605-1C84-6A07BDC28D80}"/>
              </a:ext>
            </a:extLst>
          </p:cNvPr>
          <p:cNvPicPr>
            <a:picLocks/>
          </p:cNvPicPr>
          <p:nvPr userDrawn="1"/>
        </p:nvPicPr>
        <p:blipFill>
          <a:blip r:embed="rId2"/>
          <a:srcRect t="4460" b="4460"/>
          <a:stretch/>
        </p:blipFill>
        <p:spPr>
          <a:xfrm flipV="1">
            <a:off x="0" y="-5524"/>
            <a:ext cx="9144000" cy="142047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8769512-07DB-7AB3-94D7-74734B288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5FDF1-9E26-49C3-8B88-F446134B3495}" type="datetime1">
              <a:rPr lang="en-US" smtClean="0"/>
              <a:t>2/15/26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855A138-A25D-CE5E-CC7F-57AEC7DDE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44B55"/>
                </a:solidFill>
              </a:defRPr>
            </a:lvl1pPr>
          </a:lstStyle>
          <a:p>
            <a:r>
              <a:rPr lang="en-US" dirty="0"/>
              <a:t>EconomicsforHealth.org </a:t>
            </a:r>
            <a:r>
              <a:rPr lang="en-US" dirty="0">
                <a:solidFill>
                  <a:srgbClr val="002D72"/>
                </a:solidFill>
              </a:rPr>
              <a:t>|</a:t>
            </a:r>
            <a:r>
              <a:rPr lang="en-US" dirty="0"/>
              <a:t> @EconforHealth</a:t>
            </a:r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E2CE2EF-1794-76B5-81CB-A04C75D24177}"/>
              </a:ext>
            </a:extLst>
          </p:cNvPr>
          <p:cNvSpPr txBox="1"/>
          <p:nvPr userDrawn="1"/>
        </p:nvSpPr>
        <p:spPr>
          <a:xfrm>
            <a:off x="0" y="2663849"/>
            <a:ext cx="9144000" cy="2479651"/>
          </a:xfrm>
          <a:prstGeom prst="rect">
            <a:avLst/>
          </a:prstGeom>
          <a:solidFill>
            <a:srgbClr val="002D72"/>
          </a:solidFill>
        </p:spPr>
        <p:txBody>
          <a:bodyPr wrap="square" rtlCol="0" anchor="t">
            <a:normAutofit/>
          </a:bodyPr>
          <a:lstStyle/>
          <a:p>
            <a:pPr algn="ctr">
              <a:lnSpc>
                <a:spcPct val="110000"/>
              </a:lnSpc>
            </a:pPr>
            <a:endParaRPr lang="en-US" sz="3200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sz="3200" b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sz="2400" b="1" i="1" dirty="0">
              <a:solidFill>
                <a:schemeClr val="bg1"/>
              </a:solidFill>
              <a:latin typeface="Aptos Display" panose="020B00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110000"/>
              </a:lnSpc>
            </a:pPr>
            <a:endParaRPr lang="en-US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110000"/>
              </a:lnSpc>
            </a:pPr>
            <a:endParaRPr lang="en-US" sz="2400" b="1" i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3A1CBC-3A14-EC27-2848-1D4AF07E06E6}"/>
              </a:ext>
            </a:extLst>
          </p:cNvPr>
          <p:cNvPicPr>
            <a:picLocks/>
          </p:cNvPicPr>
          <p:nvPr userDrawn="1"/>
        </p:nvPicPr>
        <p:blipFill>
          <a:blip r:embed="rId2"/>
          <a:srcRect t="4460" b="4460"/>
          <a:stretch/>
        </p:blipFill>
        <p:spPr>
          <a:xfrm flipV="1">
            <a:off x="0" y="2479651"/>
            <a:ext cx="9144000" cy="1841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403653"/>
            <a:ext cx="7772400" cy="596310"/>
          </a:xfrm>
        </p:spPr>
        <p:txBody>
          <a:bodyPr anchor="t">
            <a:noAutofit/>
          </a:bodyPr>
          <a:lstStyle>
            <a:lvl1pPr algn="ctr">
              <a:defRPr sz="2800" b="0" cap="none" baseline="0">
                <a:solidFill>
                  <a:schemeClr val="bg1"/>
                </a:solidFill>
                <a:latin typeface="Aptos Display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71AF6E-C644-C832-2688-813C0377E3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723011" y="562212"/>
            <a:ext cx="2963789" cy="1240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CFB46E-CD37-CA5E-3BB1-462A7AFCCDA2}"/>
              </a:ext>
            </a:extLst>
          </p:cNvPr>
          <p:cNvPicPr>
            <a:picLocks/>
          </p:cNvPicPr>
          <p:nvPr userDrawn="1"/>
        </p:nvPicPr>
        <p:blipFill>
          <a:blip r:embed="rId2"/>
          <a:srcRect t="4460" b="4460"/>
          <a:stretch/>
        </p:blipFill>
        <p:spPr>
          <a:xfrm flipV="1">
            <a:off x="0" y="-5524"/>
            <a:ext cx="9144000" cy="142047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B9876C0-05CB-9FFA-8146-8842DDA83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5FDF1-9E26-49C3-8B88-F446134B3495}" type="datetime1">
              <a:rPr lang="en-US" smtClean="0"/>
              <a:t>2/15/26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52AEC12-F8B3-F58F-785F-FF29150DD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44B55"/>
                </a:solidFill>
              </a:defRPr>
            </a:lvl1pPr>
          </a:lstStyle>
          <a:p>
            <a:r>
              <a:rPr lang="en-US" dirty="0"/>
              <a:t>EconomicsforHealth.org </a:t>
            </a:r>
            <a:r>
              <a:rPr lang="en-US" dirty="0">
                <a:solidFill>
                  <a:srgbClr val="002D72"/>
                </a:solidFill>
              </a:rPr>
              <a:t>|</a:t>
            </a:r>
            <a:r>
              <a:rPr lang="en-US" dirty="0"/>
              <a:t> @EconforHealth</a:t>
            </a:r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5CDDEF-8DDD-A5EF-CA28-3191D19A80CB}"/>
              </a:ext>
            </a:extLst>
          </p:cNvPr>
          <p:cNvPicPr>
            <a:picLocks/>
          </p:cNvPicPr>
          <p:nvPr userDrawn="1"/>
        </p:nvPicPr>
        <p:blipFill>
          <a:blip r:embed="rId2"/>
          <a:srcRect t="4460" b="4460"/>
          <a:stretch/>
        </p:blipFill>
        <p:spPr>
          <a:xfrm flipV="1">
            <a:off x="0" y="-5524"/>
            <a:ext cx="9144000" cy="142047"/>
          </a:xfrm>
          <a:prstGeom prst="rect">
            <a:avLst/>
          </a:prstGeom>
        </p:spPr>
      </p:pic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ECAB8EF3-56CC-25BC-9E7B-727634B53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5FDF1-9E26-49C3-8B88-F446134B3495}" type="datetime1">
              <a:rPr lang="en-US" smtClean="0"/>
              <a:t>2/15/26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8CAF319-FB48-2FFD-924B-63186CA53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44B55"/>
                </a:solidFill>
              </a:defRPr>
            </a:lvl1pPr>
          </a:lstStyle>
          <a:p>
            <a:r>
              <a:rPr lang="en-US" dirty="0"/>
              <a:t>EconomicsforHealth.org </a:t>
            </a:r>
            <a:r>
              <a:rPr lang="en-US" dirty="0">
                <a:solidFill>
                  <a:srgbClr val="002D72"/>
                </a:solidFill>
              </a:rPr>
              <a:t>|</a:t>
            </a:r>
            <a:r>
              <a:rPr lang="en-US" dirty="0"/>
              <a:t> @EconforHealth</a:t>
            </a:r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80364D-ABCD-B473-985B-CE2CFC0502BB}"/>
              </a:ext>
            </a:extLst>
          </p:cNvPr>
          <p:cNvPicPr>
            <a:picLocks/>
          </p:cNvPicPr>
          <p:nvPr userDrawn="1"/>
        </p:nvPicPr>
        <p:blipFill>
          <a:blip r:embed="rId2"/>
          <a:srcRect t="4460" b="4460"/>
          <a:stretch/>
        </p:blipFill>
        <p:spPr>
          <a:xfrm flipV="1">
            <a:off x="0" y="-5524"/>
            <a:ext cx="9144000" cy="142047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41B44A-F7CE-4F67-2B04-9A21D29B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5FDF1-9E26-49C3-8B88-F446134B3495}" type="datetime1">
              <a:rPr lang="en-US" smtClean="0"/>
              <a:t>2/15/26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FB3B05-AFE4-93D5-8CEC-84A52C004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44B55"/>
                </a:solidFill>
              </a:defRPr>
            </a:lvl1pPr>
          </a:lstStyle>
          <a:p>
            <a:r>
              <a:rPr lang="en-US" dirty="0"/>
              <a:t>EconomicsforHealth.org </a:t>
            </a:r>
            <a:r>
              <a:rPr lang="en-US" dirty="0">
                <a:solidFill>
                  <a:srgbClr val="002D72"/>
                </a:solidFill>
              </a:rPr>
              <a:t>|</a:t>
            </a:r>
            <a:r>
              <a:rPr lang="en-US" dirty="0"/>
              <a:t> @EconforHealth</a:t>
            </a:r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40CBA7-BF91-DDE8-6D10-1CC088ABF6B0}"/>
              </a:ext>
            </a:extLst>
          </p:cNvPr>
          <p:cNvPicPr>
            <a:picLocks/>
          </p:cNvPicPr>
          <p:nvPr userDrawn="1"/>
        </p:nvPicPr>
        <p:blipFill>
          <a:blip r:embed="rId2"/>
          <a:srcRect t="4460" b="4460"/>
          <a:stretch/>
        </p:blipFill>
        <p:spPr>
          <a:xfrm flipV="1">
            <a:off x="0" y="-5524"/>
            <a:ext cx="9144000" cy="142047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9108636-B964-FF53-9A2A-1412C29E5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5FDF1-9E26-49C3-8B88-F446134B3495}" type="datetime1">
              <a:rPr lang="en-US" smtClean="0"/>
              <a:t>2/15/26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F947E47-CC6A-BE76-E34C-44BC3488C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44B55"/>
                </a:solidFill>
              </a:defRPr>
            </a:lvl1pPr>
          </a:lstStyle>
          <a:p>
            <a:r>
              <a:rPr lang="en-US" dirty="0"/>
              <a:t>EconomicsforHealth.org </a:t>
            </a:r>
            <a:r>
              <a:rPr lang="en-US" dirty="0">
                <a:solidFill>
                  <a:srgbClr val="002D72"/>
                </a:solidFill>
              </a:rPr>
              <a:t>|</a:t>
            </a:r>
            <a:r>
              <a:rPr lang="en-US" dirty="0"/>
              <a:t> @EconforHealth</a:t>
            </a:r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1526"/>
            <a:ext cx="8229599" cy="676201"/>
          </a:xfrm>
        </p:spPr>
        <p:txBody>
          <a:bodyPr anchor="ctr">
            <a:normAutofit/>
          </a:bodyPr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7065" y="989838"/>
            <a:ext cx="5119734" cy="3163824"/>
          </a:xfrm>
        </p:spPr>
        <p:txBody>
          <a:bodyPr anchor="ctr"/>
          <a:lstStyle>
            <a:lvl1pPr algn="l">
              <a:defRPr sz="2400"/>
            </a:lvl1pPr>
            <a:lvl2pPr algn="l">
              <a:defRPr sz="2100"/>
            </a:lvl2pPr>
            <a:lvl3pPr algn="l">
              <a:defRPr sz="1800"/>
            </a:lvl3pPr>
            <a:lvl4pPr algn="l">
              <a:defRPr sz="1500"/>
            </a:lvl4pPr>
            <a:lvl5pPr algn="l"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922730"/>
            <a:ext cx="3055544" cy="35949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D3F574-2562-737F-2A7F-3E428E4022BA}"/>
              </a:ext>
            </a:extLst>
          </p:cNvPr>
          <p:cNvPicPr>
            <a:picLocks/>
          </p:cNvPicPr>
          <p:nvPr userDrawn="1"/>
        </p:nvPicPr>
        <p:blipFill>
          <a:blip r:embed="rId2"/>
          <a:srcRect t="4460" b="4460"/>
          <a:stretch/>
        </p:blipFill>
        <p:spPr>
          <a:xfrm flipV="1">
            <a:off x="0" y="-5524"/>
            <a:ext cx="9144000" cy="142047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8F0949E-ED89-8775-CB1D-24717584C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5FDF1-9E26-49C3-8B88-F446134B3495}" type="datetime1">
              <a:rPr lang="en-US" smtClean="0"/>
              <a:t>2/15/26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F8D153A-5630-693E-9753-23768156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44B55"/>
                </a:solidFill>
              </a:defRPr>
            </a:lvl1pPr>
          </a:lstStyle>
          <a:p>
            <a:r>
              <a:rPr lang="en-US" dirty="0"/>
              <a:t>EconomicsforHealth.org </a:t>
            </a:r>
            <a:r>
              <a:rPr lang="en-US" dirty="0">
                <a:solidFill>
                  <a:srgbClr val="002D72"/>
                </a:solidFill>
              </a:rPr>
              <a:t>|</a:t>
            </a:r>
            <a:r>
              <a:rPr lang="en-US" dirty="0"/>
              <a:t> @EconforHealth</a:t>
            </a:r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309302-6995-4153-9DE1-FC927F1A1499}"/>
              </a:ext>
            </a:extLst>
          </p:cNvPr>
          <p:cNvPicPr>
            <a:picLocks/>
          </p:cNvPicPr>
          <p:nvPr userDrawn="1"/>
        </p:nvPicPr>
        <p:blipFill>
          <a:blip r:embed="rId2"/>
          <a:srcRect t="4460" b="4460"/>
          <a:stretch/>
        </p:blipFill>
        <p:spPr>
          <a:xfrm flipV="1">
            <a:off x="0" y="-5524"/>
            <a:ext cx="9144000" cy="142047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D92C096-9EE5-B84C-0616-F90FE1FC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5FDF1-9E26-49C3-8B88-F446134B3495}" type="datetime1">
              <a:rPr lang="en-US" smtClean="0"/>
              <a:t>2/15/26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FE294B5-2533-50DD-EA92-C05073380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EconomicsforHealth.org </a:t>
            </a:r>
            <a:r>
              <a:rPr lang="en-US">
                <a:solidFill>
                  <a:srgbClr val="002D72"/>
                </a:solidFill>
              </a:rPr>
              <a:t>|</a:t>
            </a:r>
            <a:r>
              <a:rPr lang="en-US">
                <a:solidFill>
                  <a:srgbClr val="FF0000"/>
                </a:solidFill>
              </a:rPr>
              <a:t> @EconforHealth</a:t>
            </a:r>
            <a:endParaRPr lang="en-US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F98BD3-93F6-0AC3-D075-9B8124B0FF2D}"/>
              </a:ext>
            </a:extLst>
          </p:cNvPr>
          <p:cNvPicPr>
            <a:picLocks/>
          </p:cNvPicPr>
          <p:nvPr userDrawn="1"/>
        </p:nvPicPr>
        <p:blipFill>
          <a:blip r:embed="rId2"/>
          <a:srcRect t="4460" b="4460"/>
          <a:stretch/>
        </p:blipFill>
        <p:spPr>
          <a:xfrm flipV="1">
            <a:off x="0" y="-5524"/>
            <a:ext cx="9144000" cy="142047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96CE179-F0A7-854A-E468-A4A359129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5FDF1-9E26-49C3-8B88-F446134B3495}" type="datetime1">
              <a:rPr lang="en-US" smtClean="0"/>
              <a:t>2/15/26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755CCB2-FDD2-4610-FF7B-14A2B0AEA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EconomicsforHealth.org </a:t>
            </a:r>
            <a:r>
              <a:rPr lang="en-US">
                <a:solidFill>
                  <a:srgbClr val="002D72"/>
                </a:solidFill>
              </a:rPr>
              <a:t>|</a:t>
            </a:r>
            <a:r>
              <a:rPr lang="en-US">
                <a:solidFill>
                  <a:srgbClr val="FF0000"/>
                </a:solidFill>
              </a:rPr>
              <a:t> @EconforHealth</a:t>
            </a:r>
            <a:endParaRPr lang="en-US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7586B2-4CCE-BFB7-9978-AF793B06B5F7}"/>
              </a:ext>
            </a:extLst>
          </p:cNvPr>
          <p:cNvPicPr>
            <a:picLocks/>
          </p:cNvPicPr>
          <p:nvPr userDrawn="1"/>
        </p:nvPicPr>
        <p:blipFill>
          <a:blip r:embed="rId2"/>
          <a:srcRect t="4460" b="4460"/>
          <a:stretch/>
        </p:blipFill>
        <p:spPr>
          <a:xfrm flipV="1">
            <a:off x="0" y="-5524"/>
            <a:ext cx="9144000" cy="142047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226C848-300E-926B-BA8B-A7E4A4E34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5FDF1-9E26-49C3-8B88-F446134B3495}" type="datetime1">
              <a:rPr lang="en-US" smtClean="0"/>
              <a:t>2/15/26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3C2D0D7-D5B6-5F8A-B519-F6D57A64F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EconomicsforHealth.org </a:t>
            </a:r>
            <a:r>
              <a:rPr lang="en-US">
                <a:solidFill>
                  <a:srgbClr val="002D72"/>
                </a:solidFill>
              </a:rPr>
              <a:t>|</a:t>
            </a:r>
            <a:r>
              <a:rPr lang="en-US">
                <a:solidFill>
                  <a:srgbClr val="FF0000"/>
                </a:solidFill>
              </a:rPr>
              <a:t> @EconforHealth</a:t>
            </a:r>
            <a:endParaRPr lang="en-US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l" defTabSz="914400">
              <a:lnSpc>
                <a:spcPct val="9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edit Master text styles</a:t>
            </a:r>
          </a:p>
          <a:p>
            <a:pPr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</a:pPr>
            <a:r>
              <a:rPr lang="en-US" dirty="0"/>
              <a:t>Third level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dirty="0"/>
              <a:t>Fourth level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5FDF1-9E26-49C3-8B88-F446134B3495}" type="datetime1">
              <a:rPr lang="en-US" smtClean="0"/>
              <a:t>2/15/26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E44B55"/>
                </a:solidFill>
                <a:latin typeface="Bookman Old Style" panose="02050604050505020204" pitchFamily="18" charset="0"/>
              </a:defRPr>
            </a:lvl1pPr>
          </a:lstStyle>
          <a:p>
            <a:r>
              <a:rPr lang="en-US" dirty="0"/>
              <a:t>EconomicsforHealth.org </a:t>
            </a:r>
            <a:r>
              <a:rPr lang="en-US" dirty="0">
                <a:solidFill>
                  <a:srgbClr val="002D72"/>
                </a:solidFill>
              </a:rPr>
              <a:t>|</a:t>
            </a:r>
            <a:r>
              <a:rPr lang="en-US" dirty="0"/>
              <a:t> @EconforHealth</a:t>
            </a:r>
          </a:p>
        </p:txBody>
      </p:sp>
      <p:pic>
        <p:nvPicPr>
          <p:cNvPr id="8" name="Picture 7" descr="A close-up of a logo  Description automatically generated">
            <a:extLst>
              <a:ext uri="{FF2B5EF4-FFF2-40B4-BE49-F238E27FC236}">
                <a16:creationId xmlns:a16="http://schemas.microsoft.com/office/drawing/2014/main" id="{A9CADBA3-4E66-29CA-E809-24F4A51C284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244617" y="4632723"/>
            <a:ext cx="1442183" cy="4464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BEF09E-1AC4-6A6C-3B2E-9E1C9744E183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457200" y="3932774"/>
            <a:ext cx="792699" cy="102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342900" rtl="0" eaLnBrk="1" latinLnBrk="0" hangingPunct="1">
        <a:spcBef>
          <a:spcPct val="0"/>
        </a:spcBef>
        <a:buNone/>
        <a:defRPr lang="en-US" sz="3200" b="1" kern="1200">
          <a:solidFill>
            <a:srgbClr val="F4394F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342900" indent="-342900" algn="l" defTabSz="342900" rtl="0" eaLnBrk="1" latinLnBrk="0" hangingPunct="1">
        <a:spcBef>
          <a:spcPct val="20000"/>
        </a:spcBef>
        <a:buFont typeface="Arial"/>
        <a:buChar char="•"/>
        <a:defRPr lang="en-US" sz="2000" b="0" kern="1200">
          <a:solidFill>
            <a:srgbClr val="002D72"/>
          </a:solidFill>
          <a:latin typeface="Bookman Old Style" panose="02050604050505020204" pitchFamily="18" charset="0"/>
          <a:ea typeface="+mn-ea"/>
          <a:cs typeface="+mn-cs"/>
        </a:defRPr>
      </a:lvl1pPr>
      <a:lvl2pPr marL="685800" indent="-342900" algn="l" defTabSz="342900" rtl="0" eaLnBrk="1" latinLnBrk="0" hangingPunct="1">
        <a:spcBef>
          <a:spcPct val="20000"/>
        </a:spcBef>
        <a:buFont typeface="Arial"/>
        <a:buChar char="–"/>
        <a:defRPr lang="en-US" sz="1800" kern="1200">
          <a:solidFill>
            <a:srgbClr val="002D72"/>
          </a:solidFill>
          <a:latin typeface="Bookman Old Style" panose="02050604050505020204" pitchFamily="18" charset="0"/>
          <a:ea typeface="+mn-ea"/>
          <a:cs typeface="+mn-cs"/>
        </a:defRPr>
      </a:lvl2pPr>
      <a:lvl3pPr marL="1028700" indent="-342900" algn="l" defTabSz="342900" rtl="0" eaLnBrk="1" latinLnBrk="0" hangingPunct="1">
        <a:spcBef>
          <a:spcPct val="20000"/>
        </a:spcBef>
        <a:buFont typeface="Arial"/>
        <a:buChar char="•"/>
        <a:defRPr lang="en-US" sz="1600" kern="1200">
          <a:solidFill>
            <a:srgbClr val="002D72"/>
          </a:solidFill>
          <a:latin typeface="Bookman Old Style" panose="02050604050505020204" pitchFamily="18" charset="0"/>
          <a:ea typeface="+mn-ea"/>
          <a:cs typeface="+mn-cs"/>
        </a:defRPr>
      </a:lvl3pPr>
      <a:lvl4pPr marL="1371600" indent="-342900" algn="l" defTabSz="342900" rtl="0" eaLnBrk="1" latinLnBrk="0" hangingPunct="1">
        <a:spcBef>
          <a:spcPct val="20000"/>
        </a:spcBef>
        <a:buFont typeface="Arial"/>
        <a:buChar char="–"/>
        <a:defRPr lang="en-US" sz="1400" kern="1200">
          <a:solidFill>
            <a:srgbClr val="002D72"/>
          </a:solidFill>
          <a:latin typeface="Bookman Old Style" panose="02050604050505020204" pitchFamily="18" charset="0"/>
          <a:ea typeface="+mn-ea"/>
          <a:cs typeface="+mn-cs"/>
        </a:defRPr>
      </a:lvl4pPr>
      <a:lvl5pPr marL="1714500" indent="-342900" algn="l" defTabSz="342900" rtl="0" eaLnBrk="1" latinLnBrk="0" hangingPunct="1">
        <a:spcBef>
          <a:spcPct val="20000"/>
        </a:spcBef>
        <a:buFont typeface="Arial"/>
        <a:buChar char="»"/>
        <a:defRPr lang="en-US" sz="1200" kern="1200">
          <a:solidFill>
            <a:srgbClr val="002D72"/>
          </a:solidFill>
          <a:latin typeface="Bookman Old Style" panose="02050604050505020204" pitchFamily="18" charset="0"/>
          <a:ea typeface="+mn-ea"/>
          <a:cs typeface="+mn-cs"/>
        </a:defRPr>
      </a:lvl5pPr>
      <a:lvl6pPr marL="20574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003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861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403653"/>
            <a:ext cx="7772400" cy="596310"/>
          </a:xfrm>
        </p:spPr>
        <p:txBody>
          <a:bodyPr/>
          <a:lstStyle/>
          <a:p>
            <a:pPr marL="0" lvl="0" indent="0">
              <a:buNone/>
            </a:pPr>
            <a:r>
              <a:t>Scorecard presentation: Malaysia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1526"/>
            <a:ext cx="8229599" cy="676201"/>
          </a:xfrm>
        </p:spPr>
        <p:txBody>
          <a:bodyPr/>
          <a:lstStyle/>
          <a:p>
            <a:pPr marL="0" lvl="0" indent="0">
              <a:buNone/>
            </a:pPr>
            <a:r>
              <a:t>Cigarette tax policies in Malaysia, 2024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/>
              <a:t>Four</a:t>
            </a:r>
            <a:r>
              <a:t> key tax components were assessed using a 5-point scale, with the overall score reflecting an average of Malaysia’s component scores. </a:t>
            </a:r>
            <a:r>
              <a:rPr dirty="0"/>
              <a:t>The score reflect the current strengths and opportunities in Malaysia to further increase tax revenue and improve health.</a:t>
            </a:r>
          </a:p>
        </p:txBody>
      </p:sp>
      <p:pic>
        <p:nvPicPr>
          <p:cNvPr id="3" name="Picture 1" descr="ppt_files/figure-pptx/unnamed-chunk-2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56000" y="977900"/>
            <a:ext cx="5118100" cy="3162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F8D153A-5630-693E-9753-23768156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44B55"/>
                </a:solidFill>
              </a:defRPr>
            </a:lvl1pPr>
          </a:lstStyle>
          <a:p>
            <a:r>
              <a:rPr lang="en-US" dirty="0"/>
              <a:t>EconomicsforHealth.org </a:t>
            </a:r>
            <a:r>
              <a:rPr lang="en-US" dirty="0">
                <a:solidFill>
                  <a:srgbClr val="002D72"/>
                </a:solidFill>
              </a:rPr>
              <a:t>|</a:t>
            </a:r>
            <a:r>
              <a:rPr lang="en-US" dirty="0"/>
              <a:t> @EconforHealth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1526"/>
            <a:ext cx="8229599" cy="676201"/>
          </a:xfrm>
        </p:spPr>
        <p:txBody>
          <a:bodyPr/>
          <a:lstStyle/>
          <a:p>
            <a:pPr marL="0" lvl="0" indent="0">
              <a:buNone/>
            </a:pPr>
            <a:r>
              <a:t>How does Malaysia compare to other countries?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lvl="0" indent="0">
              <a:buNone/>
            </a:pPr>
            <a:r>
              <a:t>Malaysia’s overall score in 2024 is compared to the average overall scores in its income group, region, the world, and top performers.</a:t>
            </a:r>
          </a:p>
        </p:txBody>
      </p:sp>
      <p:pic>
        <p:nvPicPr>
          <p:cNvPr id="3" name="Picture 1" descr="ppt_files/figure-pptx/unnamed-chunk-4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56000" y="977900"/>
            <a:ext cx="5118100" cy="3162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F8D153A-5630-693E-9753-23768156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44B55"/>
                </a:solidFill>
              </a:defRPr>
            </a:lvl1pPr>
          </a:lstStyle>
          <a:p>
            <a:r>
              <a:rPr lang="en-US" dirty="0"/>
              <a:t>EconomicsforHealth.org </a:t>
            </a:r>
            <a:r>
              <a:rPr lang="en-US" dirty="0">
                <a:solidFill>
                  <a:srgbClr val="002D72"/>
                </a:solidFill>
              </a:rPr>
              <a:t>|</a:t>
            </a:r>
            <a:r>
              <a:rPr lang="en-US" dirty="0"/>
              <a:t> @EconforHealth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1526"/>
            <a:ext cx="8229599" cy="676201"/>
          </a:xfrm>
        </p:spPr>
        <p:txBody>
          <a:bodyPr/>
          <a:lstStyle/>
          <a:p>
            <a:pPr marL="0" lvl="0" indent="0">
              <a:buNone/>
            </a:pPr>
            <a:r>
              <a:t>How does Malaysia compare to other countries?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lvl="0" indent="0">
              <a:buNone/>
            </a:pPr>
            <a:r>
              <a:t>The components of Malaysia’s score in 2024 are compared to component scores in the region, income group, world, and top performers.</a:t>
            </a:r>
          </a:p>
        </p:txBody>
      </p:sp>
      <p:pic>
        <p:nvPicPr>
          <p:cNvPr id="3" name="Picture 1" descr="ppt_files/figure-pptx/unnamed-chunk-5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56000" y="977900"/>
            <a:ext cx="5118100" cy="3162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F8D153A-5630-693E-9753-23768156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44B55"/>
                </a:solidFill>
              </a:defRPr>
            </a:lvl1pPr>
          </a:lstStyle>
          <a:p>
            <a:r>
              <a:rPr lang="en-US" dirty="0"/>
              <a:t>EconomicsforHealth.org </a:t>
            </a:r>
            <a:r>
              <a:rPr lang="en-US" dirty="0">
                <a:solidFill>
                  <a:srgbClr val="002D72"/>
                </a:solidFill>
              </a:rPr>
              <a:t>|</a:t>
            </a:r>
            <a:r>
              <a:rPr lang="en-US" dirty="0"/>
              <a:t> @EconforHealth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1526"/>
            <a:ext cx="8229599" cy="676201"/>
          </a:xfrm>
        </p:spPr>
        <p:txBody>
          <a:bodyPr/>
          <a:lstStyle/>
          <a:p>
            <a:pPr marL="0" lvl="0" indent="0">
              <a:buNone/>
            </a:pPr>
            <a:r>
              <a:t>Malaysia’s cigarette tax policies over time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lvl="0" indent="0">
              <a:buNone/>
            </a:pPr>
            <a:r>
              <a:t>Malaysia’s overall and component scores are evaluated over a ten-year period, highlighting trends across all four Cigarette Tax Scorecard components.</a:t>
            </a:r>
          </a:p>
        </p:txBody>
      </p:sp>
      <p:pic>
        <p:nvPicPr>
          <p:cNvPr id="3" name="Picture 1" descr="ppt_files/figure-pptx/unnamed-chunk-7-1.pn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56000" y="977900"/>
            <a:ext cx="5118100" cy="3162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F8D153A-5630-693E-9753-23768156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E44B55"/>
                </a:solidFill>
              </a:defRPr>
            </a:lvl1pPr>
          </a:lstStyle>
          <a:p>
            <a:r>
              <a:rPr lang="en-US" dirty="0"/>
              <a:t>EconomicsforHealth.org </a:t>
            </a:r>
            <a:r>
              <a:rPr lang="en-US" dirty="0">
                <a:solidFill>
                  <a:srgbClr val="002D72"/>
                </a:solidFill>
              </a:rPr>
              <a:t>|</a:t>
            </a:r>
            <a:r>
              <a:rPr lang="en-US" dirty="0"/>
              <a:t> @EconforHealth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172</Words>
  <Application>Microsoft Macintosh PowerPoint</Application>
  <PresentationFormat>On-screen Show (16:9)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 Display</vt:lpstr>
      <vt:lpstr>Arial</vt:lpstr>
      <vt:lpstr>Arial Black</vt:lpstr>
      <vt:lpstr>Bookman Old Style</vt:lpstr>
      <vt:lpstr>Calibri</vt:lpstr>
      <vt:lpstr>Office Theme</vt:lpstr>
      <vt:lpstr>Scorecard presentation: Malaysia</vt:lpstr>
      <vt:lpstr>Cigarette tax policies in Malaysia, 2024</vt:lpstr>
      <vt:lpstr>How does Malaysia compare to other countries?</vt:lpstr>
      <vt:lpstr>How does Malaysia compare to other countries?</vt:lpstr>
      <vt:lpstr>Malaysia’s cigarette tax policies over time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71</TotalTime>
  <Words>46</Words>
  <Application>Microsoft Office PowerPoint</Application>
  <PresentationFormat>On-screen Show (16:9)</PresentationFormat>
  <Paragraphs>14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Aptos Display</vt:lpstr>
      <vt:lpstr>Arial</vt:lpstr>
      <vt:lpstr>Arial Black</vt:lpstr>
      <vt:lpstr>Bookman Old Style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>Margaret Dorokhina</cp:lastModifiedBy>
  <cp:revision>2</cp:revision>
  <dcterms:created xsi:type="dcterms:W3CDTF">2026-01-20T21:15:25Z</dcterms:created>
  <dcterms:modified xsi:type="dcterms:W3CDTF">2026-02-16T02:22:05Z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iblio-config">
    <vt:lpwstr>True</vt:lpwstr>
  </property>
  <property fmtid="{D5CDD505-2E9C-101B-9397-08002B2CF9AE}" pid="3" name="editor_options">
    <vt:lpwstr/>
  </property>
  <property fmtid="{D5CDD505-2E9C-101B-9397-08002B2CF9AE}" pid="4" name="execute">
    <vt:lpwstr/>
  </property>
  <property fmtid="{D5CDD505-2E9C-101B-9397-08002B2CF9AE}" pid="5" name="header-includes">
    <vt:lpwstr/>
  </property>
  <property fmtid="{D5CDD505-2E9C-101B-9397-08002B2CF9AE}" pid="6" name="include-after">
    <vt:lpwstr/>
  </property>
  <property fmtid="{D5CDD505-2E9C-101B-9397-08002B2CF9AE}" pid="7" name="include-before">
    <vt:lpwstr/>
  </property>
  <property fmtid="{D5CDD505-2E9C-101B-9397-08002B2CF9AE}" pid="8" name="labels">
    <vt:lpwstr/>
  </property>
  <property fmtid="{D5CDD505-2E9C-101B-9397-08002B2CF9AE}" pid="9" name="params">
    <vt:lpwstr/>
  </property>
  <property fmtid="{D5CDD505-2E9C-101B-9397-08002B2CF9AE}" pid="10" name="toc-title">
    <vt:lpwstr>Table of contents</vt:lpwstr>
  </property>
</Properties>
</file>