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package/2006/relationships/metadata/extended-properties" Target="docProps/app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D72"/>
    <a:srgbClr val="E44B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36" autoAdjust="0"/>
    <p:restoredTop sz="94718" autoAdjust="0"/>
  </p:normalViewPr>
  <p:slideViewPr>
    <p:cSldViewPr snapToGrid="0" snapToObjects="1">
      <p:cViewPr varScale="1">
        <p:scale>
          <a:sx n="92" d="100"/>
          <a:sy n="92" d="100"/>
        </p:scale>
        <p:origin x="192" y="120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21" d="100"/>
          <a:sy n="121" d="100"/>
        </p:scale>
        <p:origin x="76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8DA30F-76B0-6EAE-EDEC-58834A86275B}"/>
              </a:ext>
            </a:extLst>
          </p:cNvPr>
          <p:cNvPicPr>
            <a:picLocks noChangeAspect="1"/>
          </p:cNvPicPr>
          <p:nvPr userDrawn="1"/>
        </p:nvPicPr>
        <p:blipFill>
          <a:blip r:embed="rId2"/>
          <a:srcRect/>
          <a:stretch/>
        </p:blipFill>
        <p:spPr>
          <a:xfrm>
            <a:off x="5723011" y="562212"/>
            <a:ext cx="2963789" cy="1240839"/>
          </a:xfrm>
          <a:prstGeom prst="rect">
            <a:avLst/>
          </a:prstGeom>
        </p:spPr>
      </p:pic>
      <p:sp>
        <p:nvSpPr>
          <p:cNvPr id="9" name="TextBox 8">
            <a:extLst>
              <a:ext uri="{FF2B5EF4-FFF2-40B4-BE49-F238E27FC236}">
                <a16:creationId xmlns:a16="http://schemas.microsoft.com/office/drawing/2014/main" id="{5E783D69-FB8D-F52A-F213-8547D93994F3}"/>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10" name="Picture 9">
            <a:extLst>
              <a:ext uri="{FF2B5EF4-FFF2-40B4-BE49-F238E27FC236}">
                <a16:creationId xmlns:a16="http://schemas.microsoft.com/office/drawing/2014/main" id="{1E9E6481-E439-9A67-D920-7CABA0B2239A}"/>
              </a:ext>
            </a:extLst>
          </p:cNvPr>
          <p:cNvPicPr>
            <a:picLocks/>
          </p:cNvPicPr>
          <p:nvPr userDrawn="1"/>
        </p:nvPicPr>
        <p:blipFill>
          <a:blip r:embed="rId3"/>
          <a:srcRect t="4460" b="4460"/>
          <a:stretch/>
        </p:blipFill>
        <p:spPr>
          <a:xfrm flipV="1">
            <a:off x="0" y="2479651"/>
            <a:ext cx="9144000" cy="184198"/>
          </a:xfrm>
          <a:prstGeom prst="rect">
            <a:avLst/>
          </a:prstGeom>
        </p:spPr>
      </p:pic>
      <p:sp>
        <p:nvSpPr>
          <p:cNvPr id="2" name="Title 1"/>
          <p:cNvSpPr>
            <a:spLocks noGrp="1"/>
          </p:cNvSpPr>
          <p:nvPr>
            <p:ph type="ctrTitle" hasCustomPrompt="1"/>
          </p:nvPr>
        </p:nvSpPr>
        <p:spPr>
          <a:xfrm>
            <a:off x="685800" y="3206142"/>
            <a:ext cx="7772400" cy="635818"/>
          </a:xfrm>
        </p:spPr>
        <p:txBody>
          <a:bodyPr>
            <a:normAutofit/>
          </a:bodyPr>
          <a:lstStyle>
            <a:lvl1pPr>
              <a:defRPr sz="2400" b="0">
                <a:solidFill>
                  <a:schemeClr val="bg1"/>
                </a:solidFill>
                <a:latin typeface="Arial Black" panose="020B0A04020102020204" pitchFamily="34" charset="0"/>
              </a:defRPr>
            </a:lvl1pPr>
          </a:lstStyle>
          <a:p>
            <a:r>
              <a:rPr lang="en-US" dirty="0"/>
              <a:t>Title of Presentation</a:t>
            </a:r>
          </a:p>
        </p:txBody>
      </p:sp>
      <p:sp>
        <p:nvSpPr>
          <p:cNvPr id="3" name="Subtitle 2"/>
          <p:cNvSpPr>
            <a:spLocks noGrp="1"/>
          </p:cNvSpPr>
          <p:nvPr>
            <p:ph type="subTitle" idx="1" hasCustomPrompt="1"/>
          </p:nvPr>
        </p:nvSpPr>
        <p:spPr>
          <a:xfrm>
            <a:off x="1371600" y="3911015"/>
            <a:ext cx="6400800" cy="461886"/>
          </a:xfrm>
        </p:spPr>
        <p:txBody>
          <a:bodyPr/>
          <a:lstStyle>
            <a:lvl1pPr marL="0" indent="0" algn="ctr">
              <a:buNone/>
              <a:defRPr i="1">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0F98BD3-93F6-0AC3-D075-9B8124B0FF2D}"/>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F96CE179-F0A7-854A-E468-A4A359129008}"/>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2755CCB2-FDD2-4610-FF7B-14A2B0AEA905}"/>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07586B2-4CCE-BFB7-9978-AF793B06B5F7}"/>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8226C848-300E-926B-BA8B-A7E4A4E34B0F}"/>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3C2D0D7-D5B6-5F8A-B519-F6D57A64F123}"/>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3137F791-44EA-E605-1C84-6A07BDC28D80}"/>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D8769512-07DB-7AB3-94D7-74734B2882C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855A138-A25D-CE5E-CC7F-57AEC7DDE74E}"/>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E2CE2EF-1794-76B5-81CB-A04C75D24177}"/>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8" name="Picture 7">
            <a:extLst>
              <a:ext uri="{FF2B5EF4-FFF2-40B4-BE49-F238E27FC236}">
                <a16:creationId xmlns:a16="http://schemas.microsoft.com/office/drawing/2014/main" id="{B53A1CBC-3A14-EC27-2848-1D4AF07E06E6}"/>
              </a:ext>
            </a:extLst>
          </p:cNvPr>
          <p:cNvPicPr>
            <a:picLocks/>
          </p:cNvPicPr>
          <p:nvPr userDrawn="1"/>
        </p:nvPicPr>
        <p:blipFill>
          <a:blip r:embed="rId2"/>
          <a:srcRect t="4460" b="4460"/>
          <a:stretch/>
        </p:blipFill>
        <p:spPr>
          <a:xfrm flipV="1">
            <a:off x="0" y="2479651"/>
            <a:ext cx="9144000" cy="184198"/>
          </a:xfrm>
          <a:prstGeom prst="rect">
            <a:avLst/>
          </a:prstGeom>
        </p:spPr>
      </p:pic>
      <p:sp>
        <p:nvSpPr>
          <p:cNvPr id="2" name="Title 1"/>
          <p:cNvSpPr>
            <a:spLocks noGrp="1"/>
          </p:cNvSpPr>
          <p:nvPr>
            <p:ph type="title"/>
          </p:nvPr>
        </p:nvSpPr>
        <p:spPr>
          <a:xfrm>
            <a:off x="685800" y="3403653"/>
            <a:ext cx="7772400" cy="596310"/>
          </a:xfrm>
        </p:spPr>
        <p:txBody>
          <a:bodyPr anchor="t">
            <a:noAutofit/>
          </a:bodyPr>
          <a:lstStyle>
            <a:lvl1pPr algn="ctr">
              <a:defRPr sz="2800" b="0" cap="none" baseline="0">
                <a:solidFill>
                  <a:schemeClr val="bg1"/>
                </a:solidFill>
                <a:latin typeface="Aptos Display" panose="020B0004020202020204" pitchFamily="34" charset="0"/>
              </a:defRPr>
            </a:lvl1pPr>
          </a:lstStyle>
          <a:p>
            <a:r>
              <a:rPr lang="en-US" dirty="0"/>
              <a:t>Click to edit Master title style</a:t>
            </a:r>
          </a:p>
        </p:txBody>
      </p:sp>
      <p:pic>
        <p:nvPicPr>
          <p:cNvPr id="3" name="Picture 2">
            <a:extLst>
              <a:ext uri="{FF2B5EF4-FFF2-40B4-BE49-F238E27FC236}">
                <a16:creationId xmlns:a16="http://schemas.microsoft.com/office/drawing/2014/main" id="{1A71AF6E-C644-C832-2688-813C0377E326}"/>
              </a:ext>
            </a:extLst>
          </p:cNvPr>
          <p:cNvPicPr>
            <a:picLocks noChangeAspect="1"/>
          </p:cNvPicPr>
          <p:nvPr userDrawn="1"/>
        </p:nvPicPr>
        <p:blipFill>
          <a:blip r:embed="rId3"/>
          <a:srcRect/>
          <a:stretch/>
        </p:blipFill>
        <p:spPr>
          <a:xfrm>
            <a:off x="5723011" y="562212"/>
            <a:ext cx="2963789" cy="1240839"/>
          </a:xfrm>
          <a:prstGeom prst="rect">
            <a:avLst/>
          </a:prstGeom>
        </p:spPr>
      </p:pic>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7CFB46E-CD37-CA5E-3BB1-462A7AFCCDA2}"/>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3B9876C0-05CB-9FFA-8146-8842DDA8341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252AEC12-F8B3-F58F-785F-FF29150DD9E1}"/>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A45CDDEF-8DDD-A5EF-CA28-3191D19A80CB}"/>
              </a:ext>
            </a:extLst>
          </p:cNvPr>
          <p:cNvPicPr>
            <a:picLocks/>
          </p:cNvPicPr>
          <p:nvPr userDrawn="1"/>
        </p:nvPicPr>
        <p:blipFill>
          <a:blip r:embed="rId2"/>
          <a:srcRect t="4460" b="4460"/>
          <a:stretch/>
        </p:blipFill>
        <p:spPr>
          <a:xfrm flipV="1">
            <a:off x="0" y="-5524"/>
            <a:ext cx="9144000" cy="142047"/>
          </a:xfrm>
          <a:prstGeom prst="rect">
            <a:avLst/>
          </a:prstGeom>
        </p:spPr>
      </p:pic>
      <p:sp>
        <p:nvSpPr>
          <p:cNvPr id="11" name="Date Placeholder 10">
            <a:extLst>
              <a:ext uri="{FF2B5EF4-FFF2-40B4-BE49-F238E27FC236}">
                <a16:creationId xmlns:a16="http://schemas.microsoft.com/office/drawing/2014/main" id="{ECAB8EF3-56CC-25BC-9E7B-727634B53979}"/>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2" name="Footer Placeholder 11">
            <a:extLst>
              <a:ext uri="{FF2B5EF4-FFF2-40B4-BE49-F238E27FC236}">
                <a16:creationId xmlns:a16="http://schemas.microsoft.com/office/drawing/2014/main" id="{48CAF319-FB48-2FFD-924B-63186CA536BA}"/>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pic>
        <p:nvPicPr>
          <p:cNvPr id="6" name="Picture 5">
            <a:extLst>
              <a:ext uri="{FF2B5EF4-FFF2-40B4-BE49-F238E27FC236}">
                <a16:creationId xmlns:a16="http://schemas.microsoft.com/office/drawing/2014/main" id="{C480364D-ABCD-B473-985B-CE2CFC0502BB}"/>
              </a:ext>
            </a:extLst>
          </p:cNvPr>
          <p:cNvPicPr>
            <a:picLocks/>
          </p:cNvPicPr>
          <p:nvPr userDrawn="1"/>
        </p:nvPicPr>
        <p:blipFill>
          <a:blip r:embed="rId2"/>
          <a:srcRect t="4460" b="4460"/>
          <a:stretch/>
        </p:blipFill>
        <p:spPr>
          <a:xfrm flipV="1">
            <a:off x="0" y="-5524"/>
            <a:ext cx="9144000" cy="142047"/>
          </a:xfrm>
          <a:prstGeom prst="rect">
            <a:avLst/>
          </a:prstGeom>
        </p:spPr>
      </p:pic>
      <p:sp>
        <p:nvSpPr>
          <p:cNvPr id="7" name="Date Placeholder 6">
            <a:extLst>
              <a:ext uri="{FF2B5EF4-FFF2-40B4-BE49-F238E27FC236}">
                <a16:creationId xmlns:a16="http://schemas.microsoft.com/office/drawing/2014/main" id="{5841B44A-F7CE-4F67-2B04-9A21D29B396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8" name="Footer Placeholder 7">
            <a:extLst>
              <a:ext uri="{FF2B5EF4-FFF2-40B4-BE49-F238E27FC236}">
                <a16:creationId xmlns:a16="http://schemas.microsoft.com/office/drawing/2014/main" id="{52FB3B05-AFE4-93D5-8CEC-84A52C004649}"/>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40CBA7-BF91-DDE8-6D10-1CC088ABF6B0}"/>
              </a:ext>
            </a:extLst>
          </p:cNvPr>
          <p:cNvPicPr>
            <a:picLocks/>
          </p:cNvPicPr>
          <p:nvPr userDrawn="1"/>
        </p:nvPicPr>
        <p:blipFill>
          <a:blip r:embed="rId2"/>
          <a:srcRect t="4460" b="4460"/>
          <a:stretch/>
        </p:blipFill>
        <p:spPr>
          <a:xfrm flipV="1">
            <a:off x="0" y="-5524"/>
            <a:ext cx="9144000" cy="142047"/>
          </a:xfrm>
          <a:prstGeom prst="rect">
            <a:avLst/>
          </a:prstGeom>
        </p:spPr>
      </p:pic>
      <p:sp>
        <p:nvSpPr>
          <p:cNvPr id="6" name="Date Placeholder 5">
            <a:extLst>
              <a:ext uri="{FF2B5EF4-FFF2-40B4-BE49-F238E27FC236}">
                <a16:creationId xmlns:a16="http://schemas.microsoft.com/office/drawing/2014/main" id="{C9108636-B964-FF53-9A2A-1412C29E5B60}"/>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7" name="Footer Placeholder 6">
            <a:extLst>
              <a:ext uri="{FF2B5EF4-FFF2-40B4-BE49-F238E27FC236}">
                <a16:creationId xmlns:a16="http://schemas.microsoft.com/office/drawing/2014/main" id="{9F947E47-CC6A-BE76-E34C-44BC3488CCA2}"/>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nchor="ctr">
            <a:normAutofit/>
          </a:bodyPr>
          <a:lstStyle>
            <a:lvl1pPr algn="l">
              <a:defRPr sz="2000" b="1"/>
            </a:lvl1pPr>
          </a:lstStyle>
          <a:p>
            <a:r>
              <a:rPr lang="en-US" dirty="0"/>
              <a:t>Click to edit Master title style</a:t>
            </a:r>
          </a:p>
        </p:txBody>
      </p:sp>
      <p:sp>
        <p:nvSpPr>
          <p:cNvPr id="3" name="Content Placeholder 2"/>
          <p:cNvSpPr>
            <a:spLocks noGrp="1"/>
          </p:cNvSpPr>
          <p:nvPr>
            <p:ph idx="1"/>
          </p:nvPr>
        </p:nvSpPr>
        <p:spPr>
          <a:xfrm>
            <a:off x="3567065" y="989838"/>
            <a:ext cx="5119734" cy="3163824"/>
          </a:xfrm>
        </p:spPr>
        <p:txBody>
          <a:bodyPr anchor="ctr"/>
          <a:lstStyle>
            <a:lvl1pPr algn="l">
              <a:defRPr sz="2400"/>
            </a:lvl1pPr>
            <a:lvl2pPr algn="l">
              <a:defRPr sz="2100"/>
            </a:lvl2pPr>
            <a:lvl3pPr algn="l">
              <a:defRPr sz="1800"/>
            </a:lvl3pPr>
            <a:lvl4pPr algn="l">
              <a:defRPr sz="1500"/>
            </a:lvl4pPr>
            <a:lvl5pPr algn="l">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922730"/>
            <a:ext cx="3055544" cy="3594938"/>
          </a:xfrm>
        </p:spPr>
        <p:txBody>
          <a:bodyPr>
            <a:normAutofit/>
          </a:bodyPr>
          <a:lstStyle>
            <a:lvl1pPr marL="0" indent="0">
              <a:buNone/>
              <a:defRPr sz="14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pic>
        <p:nvPicPr>
          <p:cNvPr id="8" name="Picture 7">
            <a:extLst>
              <a:ext uri="{FF2B5EF4-FFF2-40B4-BE49-F238E27FC236}">
                <a16:creationId xmlns:a16="http://schemas.microsoft.com/office/drawing/2014/main" id="{AAD3F574-2562-737F-2A7F-3E428E4022BA}"/>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58F0949E-ED89-8775-CB1D-24717584C36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8" name="Picture 7">
            <a:extLst>
              <a:ext uri="{FF2B5EF4-FFF2-40B4-BE49-F238E27FC236}">
                <a16:creationId xmlns:a16="http://schemas.microsoft.com/office/drawing/2014/main" id="{34309302-6995-4153-9DE1-FC927F1A1499}"/>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2D92C096-9EE5-B84C-0616-F90FE1FCF302}"/>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8FE294B5-2533-50DD-EA92-C05073380987}"/>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pPr lvl="0" algn="l" defTabSz="914400">
              <a:lnSpc>
                <a:spcPct val="90000"/>
              </a:lnSpc>
            </a:pPr>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marL="228600" lvl="0" indent="-228600" defTabSz="914400">
              <a:lnSpc>
                <a:spcPct val="90000"/>
              </a:lnSpc>
              <a:spcBef>
                <a:spcPts val="1000"/>
              </a:spcBef>
              <a:buFont typeface="Arial" panose="020B0604020202020204" pitchFamily="34" charset="0"/>
            </a:pPr>
            <a:r>
              <a:rPr lang="en-US" dirty="0"/>
              <a:t>Click to edit Master text styles</a:t>
            </a:r>
          </a:p>
          <a:p>
            <a:pPr lvl="1" indent="-228600" defTabSz="914400">
              <a:lnSpc>
                <a:spcPct val="90000"/>
              </a:lnSpc>
              <a:spcBef>
                <a:spcPts val="500"/>
              </a:spcBef>
              <a:buFont typeface="Arial" panose="020B0604020202020204" pitchFamily="34" charset="0"/>
              <a:buChar char="•"/>
            </a:pPr>
            <a:r>
              <a:rPr lang="en-US" dirty="0"/>
              <a:t>Second level</a:t>
            </a:r>
          </a:p>
          <a:p>
            <a:pPr marL="1143000" lvl="2" indent="-228600" defTabSz="914400">
              <a:lnSpc>
                <a:spcPct val="90000"/>
              </a:lnSpc>
              <a:spcBef>
                <a:spcPts val="500"/>
              </a:spcBef>
              <a:buFont typeface="Arial" panose="020B0604020202020204" pitchFamily="34" charset="0"/>
            </a:pPr>
            <a:r>
              <a:rPr lang="en-US" dirty="0"/>
              <a:t>Third level</a:t>
            </a:r>
          </a:p>
          <a:p>
            <a:pPr marL="1600200" lvl="3" indent="-228600" defTabSz="914400">
              <a:lnSpc>
                <a:spcPct val="90000"/>
              </a:lnSpc>
              <a:spcBef>
                <a:spcPts val="500"/>
              </a:spcBef>
              <a:buFont typeface="Arial" panose="020B0604020202020204" pitchFamily="34" charset="0"/>
              <a:buChar char="•"/>
            </a:pPr>
            <a:r>
              <a:rPr lang="en-US" dirty="0"/>
              <a:t>Fourth level</a:t>
            </a:r>
          </a:p>
          <a:p>
            <a:pPr marL="2057400" lvl="4" indent="-228600" defTabSz="914400">
              <a:lnSpc>
                <a:spcPct val="90000"/>
              </a:lnSpc>
              <a:spcBef>
                <a:spcPts val="500"/>
              </a:spcBef>
              <a:buFont typeface="Arial" panose="020B0604020202020204" pitchFamily="34" charset="0"/>
              <a:buChar char="•"/>
            </a:pPr>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C05FDF1-9E26-49C3-8B88-F446134B3495}" type="datetime1">
              <a:rPr lang="en-US" smtClean="0"/>
              <a:t>2/15/26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rgbClr val="E44B55"/>
                </a:solidFill>
                <a:latin typeface="Bookman Old Style" panose="02050604050505020204" pitchFamily="18" charset="0"/>
              </a:defRPr>
            </a:lvl1pPr>
          </a:lstStyle>
          <a:p>
            <a:r>
              <a:rPr lang="en-US" dirty="0"/>
              <a:t>EconomicsforHealth.org </a:t>
            </a:r>
            <a:r>
              <a:rPr lang="en-US" dirty="0">
                <a:solidFill>
                  <a:srgbClr val="002D72"/>
                </a:solidFill>
              </a:rPr>
              <a:t>|</a:t>
            </a:r>
            <a:r>
              <a:rPr lang="en-US" dirty="0"/>
              <a:t> @EconforHealth</a:t>
            </a:r>
          </a:p>
        </p:txBody>
      </p:sp>
      <p:pic>
        <p:nvPicPr>
          <p:cNvPr id="8" name="Picture 7" descr="A close-up of a logo  Description automatically generated">
            <a:extLst>
              <a:ext uri="{FF2B5EF4-FFF2-40B4-BE49-F238E27FC236}">
                <a16:creationId xmlns:a16="http://schemas.microsoft.com/office/drawing/2014/main" id="{A9CADBA3-4E66-29CA-E809-24F4A51C2842}"/>
              </a:ext>
            </a:extLst>
          </p:cNvPr>
          <p:cNvPicPr>
            <a:picLocks noChangeAspect="1"/>
          </p:cNvPicPr>
          <p:nvPr userDrawn="1"/>
        </p:nvPicPr>
        <p:blipFill>
          <a:blip r:embed="rId13"/>
          <a:stretch>
            <a:fillRect/>
          </a:stretch>
        </p:blipFill>
        <p:spPr>
          <a:xfrm>
            <a:off x="7244617" y="4632723"/>
            <a:ext cx="1442183" cy="446484"/>
          </a:xfrm>
          <a:prstGeom prst="rect">
            <a:avLst/>
          </a:prstGeom>
        </p:spPr>
      </p:pic>
      <p:pic>
        <p:nvPicPr>
          <p:cNvPr id="7" name="Picture 6">
            <a:extLst>
              <a:ext uri="{FF2B5EF4-FFF2-40B4-BE49-F238E27FC236}">
                <a16:creationId xmlns:a16="http://schemas.microsoft.com/office/drawing/2014/main" id="{69BEF09E-1AC4-6A6C-3B2E-9E1C9744E183}"/>
              </a:ext>
            </a:extLst>
          </p:cNvPr>
          <p:cNvPicPr>
            <a:picLocks noChangeAspect="1"/>
          </p:cNvPicPr>
          <p:nvPr userDrawn="1"/>
        </p:nvPicPr>
        <p:blipFill>
          <a:blip r:embed="rId14"/>
          <a:stretch>
            <a:fillRect/>
          </a:stretch>
        </p:blipFill>
        <p:spPr>
          <a:xfrm>
            <a:off x="457200" y="3932774"/>
            <a:ext cx="792699" cy="1025555"/>
          </a:xfrm>
          <a:prstGeom prst="rect">
            <a:avLst/>
          </a:prstGeom>
        </p:spPr>
      </p:pic>
    </p:spTree>
    <p:extLst>
      <p:ext uri="{BB962C8B-B14F-4D97-AF65-F5344CB8AC3E}">
        <p14:creationId xmlns:p14="http://schemas.microsoft.com/office/powerpoint/2010/main" val="367620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342900" rtl="0" eaLnBrk="1" latinLnBrk="0" hangingPunct="1">
        <a:spcBef>
          <a:spcPct val="0"/>
        </a:spcBef>
        <a:buNone/>
        <a:defRPr lang="en-US" sz="3200" b="1" kern="1200">
          <a:solidFill>
            <a:srgbClr val="F4394F"/>
          </a:solidFill>
          <a:latin typeface="Aptos Display" panose="020B0004020202020204" pitchFamily="34" charset="0"/>
          <a:ea typeface="+mj-ea"/>
          <a:cs typeface="+mj-cs"/>
        </a:defRPr>
      </a:lvl1pPr>
    </p:titleStyle>
    <p:bodyStyle>
      <a:lvl1pPr marL="342900" indent="-342900" algn="l" defTabSz="342900" rtl="0" eaLnBrk="1" latinLnBrk="0" hangingPunct="1">
        <a:spcBef>
          <a:spcPct val="20000"/>
        </a:spcBef>
        <a:buFont typeface="Arial"/>
        <a:buChar char="•"/>
        <a:defRPr lang="en-US" sz="2000" b="0" kern="1200">
          <a:solidFill>
            <a:srgbClr val="002D72"/>
          </a:solidFill>
          <a:latin typeface="Bookman Old Style" panose="02050604050505020204" pitchFamily="18" charset="0"/>
          <a:ea typeface="+mn-ea"/>
          <a:cs typeface="+mn-cs"/>
        </a:defRPr>
      </a:lvl1pPr>
      <a:lvl2pPr marL="685800" indent="-342900" algn="l" defTabSz="342900" rtl="0" eaLnBrk="1" latinLnBrk="0" hangingPunct="1">
        <a:spcBef>
          <a:spcPct val="20000"/>
        </a:spcBef>
        <a:buFont typeface="Arial"/>
        <a:buChar char="–"/>
        <a:defRPr lang="en-US" sz="1800" kern="1200">
          <a:solidFill>
            <a:srgbClr val="002D72"/>
          </a:solidFill>
          <a:latin typeface="Bookman Old Style" panose="02050604050505020204" pitchFamily="18" charset="0"/>
          <a:ea typeface="+mn-ea"/>
          <a:cs typeface="+mn-cs"/>
        </a:defRPr>
      </a:lvl2pPr>
      <a:lvl3pPr marL="1028700" indent="-342900" algn="l" defTabSz="342900" rtl="0" eaLnBrk="1" latinLnBrk="0" hangingPunct="1">
        <a:spcBef>
          <a:spcPct val="20000"/>
        </a:spcBef>
        <a:buFont typeface="Arial"/>
        <a:buChar char="•"/>
        <a:defRPr lang="en-US" sz="1600" kern="1200">
          <a:solidFill>
            <a:srgbClr val="002D72"/>
          </a:solidFill>
          <a:latin typeface="Bookman Old Style" panose="02050604050505020204" pitchFamily="18" charset="0"/>
          <a:ea typeface="+mn-ea"/>
          <a:cs typeface="+mn-cs"/>
        </a:defRPr>
      </a:lvl3pPr>
      <a:lvl4pPr marL="1371600" indent="-342900" algn="l" defTabSz="342900" rtl="0" eaLnBrk="1" latinLnBrk="0" hangingPunct="1">
        <a:spcBef>
          <a:spcPct val="20000"/>
        </a:spcBef>
        <a:buFont typeface="Arial"/>
        <a:buChar char="–"/>
        <a:defRPr lang="en-US" sz="1400" kern="1200">
          <a:solidFill>
            <a:srgbClr val="002D72"/>
          </a:solidFill>
          <a:latin typeface="Bookman Old Style" panose="02050604050505020204" pitchFamily="18" charset="0"/>
          <a:ea typeface="+mn-ea"/>
          <a:cs typeface="+mn-cs"/>
        </a:defRPr>
      </a:lvl4pPr>
      <a:lvl5pPr marL="1714500" indent="-342900" algn="l" defTabSz="342900" rtl="0" eaLnBrk="1" latinLnBrk="0" hangingPunct="1">
        <a:spcBef>
          <a:spcPct val="20000"/>
        </a:spcBef>
        <a:buFont typeface="Arial"/>
        <a:buChar char="»"/>
        <a:defRPr lang="en-US" sz="1200" kern="1200">
          <a:solidFill>
            <a:srgbClr val="002D72"/>
          </a:solidFill>
          <a:latin typeface="Bookman Old Style" panose="02050604050505020204" pitchFamily="18" charset="0"/>
          <a:ea typeface="+mn-ea"/>
          <a:cs typeface="+mn-cs"/>
        </a:defRPr>
      </a:lvl5pPr>
      <a:lvl6pPr marL="2057400" indent="-34290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400300" indent="-34290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743200" indent="-342900" algn="l" defTabSz="342900" rtl="0" eaLnBrk="1" latinLnBrk="0" hangingPunct="1">
        <a:spcBef>
          <a:spcPct val="20000"/>
        </a:spcBef>
        <a:buFont typeface="Arial"/>
        <a:buChar char="•"/>
        <a:defRPr sz="1500" kern="1200">
          <a:solidFill>
            <a:schemeClr val="tx1"/>
          </a:solidFill>
          <a:latin typeface="+mn-lt"/>
          <a:ea typeface="+mn-ea"/>
          <a:cs typeface="+mn-cs"/>
        </a:defRPr>
      </a:lvl8pPr>
      <a:lvl9pPr marL="3086100" indent="-34290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03653"/>
            <a:ext cx="7772400" cy="596310"/>
          </a:xfrm>
        </p:spPr>
        <p:txBody>
          <a:bodyPr/>
          <a:lstStyle/>
          <a:p>
            <a:pPr marL="0" lvl="0" indent="0">
              <a:buNone/>
            </a:pPr>
            <a:r>
              <a:t>Scorecard presentation: Lesotho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Cigarette tax policies in Lesotho, 2024</a:t>
            </a:r>
          </a:p>
        </p:txBody>
      </p:sp>
      <p:sp>
        <p:nvSpPr>
          <p:cNvPr id="4" name="Text Placeholder 3"/>
          <p:cNvSpPr>
            <a:spLocks noGrp="1"/>
          </p:cNvSpPr>
          <p:nvPr>
            <p:ph type="body" sz="half" idx="2"/>
          </p:nvPr>
        </p:nvSpPr>
        <p:spPr/>
        <p:txBody>
          <a:bodyPr/>
          <a:lstStyle/>
          <a:p>
            <a:pPr marL="0" lvl="0" indent="0">
              <a:buNone/>
            </a:pPr>
            <a:r>
              <a:rPr lang="en-US" dirty="0"/>
              <a:t>Four</a:t>
            </a:r>
            <a:r>
              <a:rPr dirty="0"/>
              <a:t> key tax components were assessed using a 5-point scale, with the overall score reflecting an average of Lesotho’s component scores. The score reflect the current strengths and opportunities in Lesotho to further increase tax revenue and improve health.</a:t>
            </a:r>
          </a:p>
        </p:txBody>
      </p:sp>
      <p:pic>
        <p:nvPicPr>
          <p:cNvPr id="3" name="Picture 1" descr="ppt_files/figure-pptx/unnamed-chunk-2-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Lesotho compare to other countries?</a:t>
            </a:r>
          </a:p>
        </p:txBody>
      </p:sp>
      <p:sp>
        <p:nvSpPr>
          <p:cNvPr id="4" name="Text Placeholder 3"/>
          <p:cNvSpPr>
            <a:spLocks noGrp="1"/>
          </p:cNvSpPr>
          <p:nvPr>
            <p:ph type="body" sz="half" idx="2"/>
          </p:nvPr>
        </p:nvSpPr>
        <p:spPr/>
        <p:txBody>
          <a:bodyPr/>
          <a:lstStyle/>
          <a:p>
            <a:pPr marL="0" lvl="0" indent="0">
              <a:buNone/>
            </a:pPr>
            <a:r>
              <a:t>Lesotho’s overall score in 2024 is compared to the average overall scores in its income group, region, the world, and top performers.</a:t>
            </a:r>
          </a:p>
        </p:txBody>
      </p:sp>
      <p:pic>
        <p:nvPicPr>
          <p:cNvPr id="3" name="Picture 1" descr="ppt_files/figure-pptx/unnamed-chunk-4-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Lesotho compare to other countries?</a:t>
            </a:r>
          </a:p>
        </p:txBody>
      </p:sp>
      <p:sp>
        <p:nvSpPr>
          <p:cNvPr id="4" name="Text Placeholder 3"/>
          <p:cNvSpPr>
            <a:spLocks noGrp="1"/>
          </p:cNvSpPr>
          <p:nvPr>
            <p:ph type="body" sz="half" idx="2"/>
          </p:nvPr>
        </p:nvSpPr>
        <p:spPr/>
        <p:txBody>
          <a:bodyPr/>
          <a:lstStyle/>
          <a:p>
            <a:pPr marL="0" lvl="0" indent="0">
              <a:buNone/>
            </a:pPr>
            <a:r>
              <a:t>The components of Lesotho’s score in 2024 are compared to component scores in the region, income group, world, and top performers.</a:t>
            </a:r>
          </a:p>
        </p:txBody>
      </p:sp>
      <p:pic>
        <p:nvPicPr>
          <p:cNvPr id="3" name="Picture 1" descr="ppt_files/figure-pptx/unnamed-chunk-5-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Lesotho’s cigarette tax policies over time</a:t>
            </a:r>
          </a:p>
        </p:txBody>
      </p:sp>
      <p:sp>
        <p:nvSpPr>
          <p:cNvPr id="4" name="Text Placeholder 3"/>
          <p:cNvSpPr>
            <a:spLocks noGrp="1"/>
          </p:cNvSpPr>
          <p:nvPr>
            <p:ph type="body" sz="half" idx="2"/>
          </p:nvPr>
        </p:nvSpPr>
        <p:spPr/>
        <p:txBody>
          <a:bodyPr/>
          <a:lstStyle/>
          <a:p>
            <a:pPr marL="0" lvl="0" indent="0">
              <a:buNone/>
            </a:pPr>
            <a:r>
              <a:t>Lesotho’s overall and component scores are evaluated over a ten-year period, highlighting trends across all four Cigarette Tax Scorecard components.</a:t>
            </a:r>
          </a:p>
        </p:txBody>
      </p:sp>
      <p:pic>
        <p:nvPicPr>
          <p:cNvPr id="3" name="Picture 1" descr="ppt_files/figure-pptx/unnamed-chunk-7-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172</Words>
  <Application>Microsoft Macintosh PowerPoint</Application>
  <PresentationFormat>On-screen Show (16:9)</PresentationFormat>
  <Paragraphs>13</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 Display</vt:lpstr>
      <vt:lpstr>Arial</vt:lpstr>
      <vt:lpstr>Arial Black</vt:lpstr>
      <vt:lpstr>Bookman Old Style</vt:lpstr>
      <vt:lpstr>Calibri</vt:lpstr>
      <vt:lpstr>Office Theme</vt:lpstr>
      <vt:lpstr>Scorecard presentation: Lesotho</vt:lpstr>
      <vt:lpstr>Cigarette tax policies in Lesotho, 2024</vt:lpstr>
      <vt:lpstr>How does Lesotho compare to other countries?</vt:lpstr>
      <vt:lpstr>How does Lesotho compare to other countries?</vt:lpstr>
      <vt:lpstr>Lesotho’s cigarette tax policies over time</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71</TotalTime>
  <Words>46</Words>
  <Application>Microsoft Office PowerPoint</Application>
  <PresentationFormat>On-screen Show (16:9)</PresentationFormat>
  <Paragraphs>14</Paragraphs>
  <Slides>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Arial Black</vt:lpstr>
      <vt:lpstr>Bookman Old Style</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Margaret Dorokhina</cp:lastModifiedBy>
  <cp:revision>1</cp:revision>
  <dcterms:created xsi:type="dcterms:W3CDTF">2026-01-20T21:14:23Z</dcterms:created>
  <dcterms:modified xsi:type="dcterms:W3CDTF">2026-02-16T01:01:35Z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iblio-config">
    <vt:lpwstr>True</vt:lpwstr>
  </property>
  <property fmtid="{D5CDD505-2E9C-101B-9397-08002B2CF9AE}" pid="3" name="editor_options">
    <vt:lpwstr/>
  </property>
  <property fmtid="{D5CDD505-2E9C-101B-9397-08002B2CF9AE}" pid="4" name="execute">
    <vt:lpwstr/>
  </property>
  <property fmtid="{D5CDD505-2E9C-101B-9397-08002B2CF9AE}" pid="5" name="header-includes">
    <vt:lpwstr/>
  </property>
  <property fmtid="{D5CDD505-2E9C-101B-9397-08002B2CF9AE}" pid="6" name="include-after">
    <vt:lpwstr/>
  </property>
  <property fmtid="{D5CDD505-2E9C-101B-9397-08002B2CF9AE}" pid="7" name="include-before">
    <vt:lpwstr/>
  </property>
  <property fmtid="{D5CDD505-2E9C-101B-9397-08002B2CF9AE}" pid="8" name="labels">
    <vt:lpwstr/>
  </property>
  <property fmtid="{D5CDD505-2E9C-101B-9397-08002B2CF9AE}" pid="9" name="params">
    <vt:lpwstr/>
  </property>
  <property fmtid="{D5CDD505-2E9C-101B-9397-08002B2CF9AE}" pid="10" name="toc-title">
    <vt:lpwstr>Table of contents</vt:lpwstr>
  </property>
</Properties>
</file>