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72"/>
    <a:srgbClr val="E44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718" autoAdjust="0"/>
  </p:normalViewPr>
  <p:slideViewPr>
    <p:cSldViewPr snapToGrid="0" snapToObjects="1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76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8DA30F-76B0-6EAE-EDEC-58834A862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23011" y="562212"/>
            <a:ext cx="2963789" cy="1240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783D69-FB8D-F52A-F213-8547D93994F3}"/>
              </a:ext>
            </a:extLst>
          </p:cNvPr>
          <p:cNvSpPr txBox="1"/>
          <p:nvPr userDrawn="1"/>
        </p:nvSpPr>
        <p:spPr>
          <a:xfrm>
            <a:off x="0" y="2663849"/>
            <a:ext cx="9144000" cy="2479651"/>
          </a:xfrm>
          <a:prstGeom prst="rect">
            <a:avLst/>
          </a:prstGeom>
          <a:solidFill>
            <a:srgbClr val="002D72"/>
          </a:solidFill>
        </p:spPr>
        <p:txBody>
          <a:bodyPr wrap="square" rtlCol="0" anchor="t">
            <a:normAutofit/>
          </a:bodyPr>
          <a:lstStyle/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2400" b="1" i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b="1" i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9E6481-E439-9A67-D920-7CABA0B2239A}"/>
              </a:ext>
            </a:extLst>
          </p:cNvPr>
          <p:cNvPicPr>
            <a:picLocks/>
          </p:cNvPicPr>
          <p:nvPr userDrawn="1"/>
        </p:nvPicPr>
        <p:blipFill>
          <a:blip r:embed="rId3"/>
          <a:srcRect t="4460" b="4460"/>
          <a:stretch/>
        </p:blipFill>
        <p:spPr>
          <a:xfrm flipV="1">
            <a:off x="0" y="2479651"/>
            <a:ext cx="9144000" cy="184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06142"/>
            <a:ext cx="7772400" cy="635818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11015"/>
            <a:ext cx="6400800" cy="461886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98BD3-93F6-0AC3-D075-9B8124B0FF2D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96CE179-F0A7-854A-E468-A4A35912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5CCB2-FDD2-4610-FF7B-14A2B0AEA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EconomicsforHealth.org </a:t>
            </a:r>
            <a:r>
              <a:rPr lang="en-US">
                <a:solidFill>
                  <a:srgbClr val="002D72"/>
                </a:solidFill>
              </a:rPr>
              <a:t>|</a:t>
            </a:r>
            <a:r>
              <a:rPr lang="en-US">
                <a:solidFill>
                  <a:srgbClr val="FF0000"/>
                </a:solidFill>
              </a:rPr>
              <a:t> @EconforHealth</a:t>
            </a:r>
            <a:endParaRPr lang="en-US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586B2-4CCE-BFB7-9978-AF793B06B5F7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226C848-300E-926B-BA8B-A7E4A4E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2D0D7-D5B6-5F8A-B519-F6D57A64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EconomicsforHealth.org </a:t>
            </a:r>
            <a:r>
              <a:rPr lang="en-US">
                <a:solidFill>
                  <a:srgbClr val="002D72"/>
                </a:solidFill>
              </a:rPr>
              <a:t>|</a:t>
            </a:r>
            <a:r>
              <a:rPr lang="en-US">
                <a:solidFill>
                  <a:srgbClr val="FF0000"/>
                </a:solidFill>
              </a:rPr>
              <a:t> @EconforHealth</a:t>
            </a:r>
            <a:endParaRPr lang="en-US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7F791-44EA-E605-1C84-6A07BDC28D80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8769512-07DB-7AB3-94D7-74734B28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855A138-A25D-CE5E-CC7F-57AEC7DD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E2CE2EF-1794-76B5-81CB-A04C75D24177}"/>
              </a:ext>
            </a:extLst>
          </p:cNvPr>
          <p:cNvSpPr txBox="1"/>
          <p:nvPr userDrawn="1"/>
        </p:nvSpPr>
        <p:spPr>
          <a:xfrm>
            <a:off x="0" y="2663849"/>
            <a:ext cx="9144000" cy="2479651"/>
          </a:xfrm>
          <a:prstGeom prst="rect">
            <a:avLst/>
          </a:prstGeom>
          <a:solidFill>
            <a:srgbClr val="002D72"/>
          </a:solidFill>
        </p:spPr>
        <p:txBody>
          <a:bodyPr wrap="square" rtlCol="0" anchor="t">
            <a:normAutofit/>
          </a:bodyPr>
          <a:lstStyle/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3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2400" b="1" i="1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b="1" i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A1CBC-3A14-EC27-2848-1D4AF07E06E6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2479651"/>
            <a:ext cx="9144000" cy="184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03653"/>
            <a:ext cx="7772400" cy="596310"/>
          </a:xfrm>
        </p:spPr>
        <p:txBody>
          <a:bodyPr anchor="t">
            <a:noAutofit/>
          </a:bodyPr>
          <a:lstStyle>
            <a:lvl1pPr algn="ctr">
              <a:defRPr sz="2800" b="0" cap="none" baseline="0">
                <a:solidFill>
                  <a:schemeClr val="bg1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71AF6E-C644-C832-2688-813C0377E3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23011" y="562212"/>
            <a:ext cx="2963789" cy="12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FB46E-CD37-CA5E-3BB1-462A7AFCCDA2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B9876C0-05CB-9FFA-8146-8842DDA8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52AEC12-F8B3-F58F-785F-FF29150D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5CDDEF-8DDD-A5EF-CA28-3191D19A80CB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CAB8EF3-56CC-25BC-9E7B-727634B5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8CAF319-FB48-2FFD-924B-63186CA53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0364D-ABCD-B473-985B-CE2CFC0502BB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41B44A-F7CE-4F67-2B04-9A21D29B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B3B05-AFE4-93D5-8CEC-84A52C004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0CBA7-BF91-DDE8-6D10-1CC088ABF6B0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9108636-B964-FF53-9A2A-1412C29E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947E47-CC6A-BE76-E34C-44BC3488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 anchor="ctr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7065" y="989838"/>
            <a:ext cx="5119734" cy="3163824"/>
          </a:xfrm>
        </p:spPr>
        <p:txBody>
          <a:bodyPr anchor="ctr"/>
          <a:lstStyle>
            <a:lvl1pPr algn="l">
              <a:defRPr sz="2400"/>
            </a:lvl1pPr>
            <a:lvl2pPr algn="l">
              <a:defRPr sz="2100"/>
            </a:lvl2pPr>
            <a:lvl3pPr algn="l">
              <a:defRPr sz="1800"/>
            </a:lvl3pPr>
            <a:lvl4pPr algn="l">
              <a:defRPr sz="1500"/>
            </a:lvl4pPr>
            <a:lvl5pPr algn="l"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922730"/>
            <a:ext cx="3055544" cy="35949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D3F574-2562-737F-2A7F-3E428E4022BA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8F0949E-ED89-8775-CB1D-24717584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309302-6995-4153-9DE1-FC927F1A1499}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4460" b="4460"/>
          <a:stretch/>
        </p:blipFill>
        <p:spPr>
          <a:xfrm flipV="1">
            <a:off x="0" y="-5524"/>
            <a:ext cx="9144000" cy="142047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D92C096-9EE5-B84C-0616-F90FE1FC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E294B5-2533-50DD-EA92-C0507338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EconomicsforHealth.org </a:t>
            </a:r>
            <a:r>
              <a:rPr lang="en-US">
                <a:solidFill>
                  <a:srgbClr val="002D72"/>
                </a:solidFill>
              </a:rPr>
              <a:t>|</a:t>
            </a:r>
            <a:r>
              <a:rPr lang="en-US">
                <a:solidFill>
                  <a:srgbClr val="FF0000"/>
                </a:solidFill>
              </a:rPr>
              <a:t> @EconforHealth</a:t>
            </a:r>
            <a:endParaRPr lang="en-US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>
              <a:lnSpc>
                <a:spcPct val="9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  <a:p>
            <a:pPr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FDF1-9E26-49C3-8B88-F446134B3495}" type="datetime1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E44B55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  <p:pic>
        <p:nvPicPr>
          <p:cNvPr id="8" name="Picture 7" descr="A close-up of a logo  Description automatically generated">
            <a:extLst>
              <a:ext uri="{FF2B5EF4-FFF2-40B4-BE49-F238E27FC236}">
                <a16:creationId xmlns:a16="http://schemas.microsoft.com/office/drawing/2014/main" id="{A9CADBA3-4E66-29CA-E809-24F4A51C28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44617" y="4632723"/>
            <a:ext cx="1442183" cy="446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BEF09E-1AC4-6A6C-3B2E-9E1C9744E18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3932774"/>
            <a:ext cx="792699" cy="102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lang="en-US" sz="3200" b="1" kern="1200">
          <a:solidFill>
            <a:srgbClr val="F4394F"/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lang="en-US" sz="2000" b="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lang="en-US" sz="180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lang="en-US" sz="160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lang="en-US" sz="140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lang="en-US" sz="1200" kern="1200">
          <a:solidFill>
            <a:srgbClr val="002D72"/>
          </a:solidFill>
          <a:latin typeface="Bookman Old Style" panose="02050604050505020204" pitchFamily="18" charset="0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03653"/>
            <a:ext cx="7772400" cy="596310"/>
          </a:xfrm>
        </p:spPr>
        <p:txBody>
          <a:bodyPr/>
          <a:lstStyle/>
          <a:p>
            <a:pPr marL="0" lvl="0" indent="0">
              <a:buNone/>
            </a:pPr>
            <a:r>
              <a:t>Scorecard presentation: Guinea-Bissau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/>
          <a:lstStyle/>
          <a:p>
            <a:pPr marL="0" lvl="0" indent="0">
              <a:buNone/>
            </a:pPr>
            <a:r>
              <a:t>Cigarette tax policies in Guinea-Bissau, 2024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Four</a:t>
            </a:r>
            <a:r>
              <a:rPr dirty="0"/>
              <a:t> key tax components were assessed using a 5-point scale, with the overall score reflecting an average of Guinea-Bissau’s component scores. The score reflect the current strengths and opportunities in Guinea-Bissau to further increase tax revenue and improve health.</a:t>
            </a:r>
          </a:p>
        </p:txBody>
      </p:sp>
      <p:pic>
        <p:nvPicPr>
          <p:cNvPr id="3" name="Picture 1" descr="ppt_files/figure-pptx/unnamed-chunk-2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6000" y="977900"/>
            <a:ext cx="51181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/>
          <a:lstStyle/>
          <a:p>
            <a:pPr marL="0" lvl="0" indent="0">
              <a:buNone/>
            </a:pPr>
            <a:r>
              <a:t>How does Guinea-Bissau compare to other countries?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Guinea-Bissau’s overall score in 2024 is compared to the average overall scores in its income group, region, the world, and top performers.</a:t>
            </a:r>
          </a:p>
        </p:txBody>
      </p:sp>
      <p:pic>
        <p:nvPicPr>
          <p:cNvPr id="3" name="Picture 1" descr="ppt_files/figure-pptx/unnamed-chunk-4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6000" y="977900"/>
            <a:ext cx="51181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/>
          <a:lstStyle/>
          <a:p>
            <a:pPr marL="0" lvl="0" indent="0">
              <a:buNone/>
            </a:pPr>
            <a:r>
              <a:t>How does Guinea-Bissau compare to other countries?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The components of Guinea-Bissau’s score in 2024 are compared to component scores in the region, income group, world, and top performers.</a:t>
            </a:r>
          </a:p>
        </p:txBody>
      </p:sp>
      <p:pic>
        <p:nvPicPr>
          <p:cNvPr id="3" name="Picture 1" descr="ppt_files/figure-pptx/unnamed-chunk-5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6000" y="977900"/>
            <a:ext cx="51181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26"/>
            <a:ext cx="8229599" cy="676201"/>
          </a:xfrm>
        </p:spPr>
        <p:txBody>
          <a:bodyPr/>
          <a:lstStyle/>
          <a:p>
            <a:pPr marL="0" lvl="0" indent="0">
              <a:buNone/>
            </a:pPr>
            <a:r>
              <a:t>Guinea-Bissau’s cigarette tax policies over 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Guinea-Bissau’s overall and component scores are evaluated over a ten-year period, highlighting trends across all four Cigarette Tax Scorecard components.</a:t>
            </a:r>
          </a:p>
        </p:txBody>
      </p:sp>
      <p:pic>
        <p:nvPicPr>
          <p:cNvPr id="3" name="Picture 1" descr="ppt_files/figure-pptx/unnamed-chunk-7-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56000" y="977900"/>
            <a:ext cx="5118100" cy="3162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F8D153A-5630-693E-9753-23768156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44B55"/>
                </a:solidFill>
              </a:defRPr>
            </a:lvl1pPr>
          </a:lstStyle>
          <a:p>
            <a:r>
              <a:rPr lang="en-US" dirty="0"/>
              <a:t>EconomicsforHealth.org </a:t>
            </a:r>
            <a:r>
              <a:rPr lang="en-US" dirty="0">
                <a:solidFill>
                  <a:srgbClr val="002D72"/>
                </a:solidFill>
              </a:rPr>
              <a:t>|</a:t>
            </a:r>
            <a:r>
              <a:rPr lang="en-US" dirty="0"/>
              <a:t> @EconforHealth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Macintosh PowerPoint</Application>
  <PresentationFormat>On-screen Show (16:9)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 Display</vt:lpstr>
      <vt:lpstr>Arial</vt:lpstr>
      <vt:lpstr>Arial Black</vt:lpstr>
      <vt:lpstr>Bookman Old Style</vt:lpstr>
      <vt:lpstr>Calibri</vt:lpstr>
      <vt:lpstr>Office Theme</vt:lpstr>
      <vt:lpstr>Scorecard presentation: Guinea-Bissau</vt:lpstr>
      <vt:lpstr>Cigarette tax policies in Guinea-Bissau, 2024</vt:lpstr>
      <vt:lpstr>How does Guinea-Bissau compare to other countries?</vt:lpstr>
      <vt:lpstr>How does Guinea-Bissau compare to other countries?</vt:lpstr>
      <vt:lpstr>Guinea-Bissau’s cigarette tax policies over time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71</TotalTime>
  <Words>46</Words>
  <Application>Microsoft Office PowerPoint</Application>
  <PresentationFormat>On-screen Show (16:9)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Arial Black</vt:lpstr>
      <vt:lpstr>Bookman Old Style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Margaret Dorokhina</cp:lastModifiedBy>
  <cp:revision>1</cp:revision>
  <dcterms:created xsi:type="dcterms:W3CDTF">2026-01-20T21:10:56Z</dcterms:created>
  <dcterms:modified xsi:type="dcterms:W3CDTF">2026-02-15T23:10:17Z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iblio-config">
    <vt:lpwstr>True</vt:lpwstr>
  </property>
  <property fmtid="{D5CDD505-2E9C-101B-9397-08002B2CF9AE}" pid="3" name="editor_options">
    <vt:lpwstr/>
  </property>
  <property fmtid="{D5CDD505-2E9C-101B-9397-08002B2CF9AE}" pid="4" name="execute">
    <vt:lpwstr/>
  </property>
  <property fmtid="{D5CDD505-2E9C-101B-9397-08002B2CF9AE}" pid="5" name="header-includes">
    <vt:lpwstr/>
  </property>
  <property fmtid="{D5CDD505-2E9C-101B-9397-08002B2CF9AE}" pid="6" name="include-after">
    <vt:lpwstr/>
  </property>
  <property fmtid="{D5CDD505-2E9C-101B-9397-08002B2CF9AE}" pid="7" name="include-before">
    <vt:lpwstr/>
  </property>
  <property fmtid="{D5CDD505-2E9C-101B-9397-08002B2CF9AE}" pid="8" name="labels">
    <vt:lpwstr/>
  </property>
  <property fmtid="{D5CDD505-2E9C-101B-9397-08002B2CF9AE}" pid="9" name="params">
    <vt:lpwstr/>
  </property>
  <property fmtid="{D5CDD505-2E9C-101B-9397-08002B2CF9AE}" pid="10" name="toc-title">
    <vt:lpwstr>Table of contents</vt:lpwstr>
  </property>
</Properties>
</file>