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297" r:id="rId3"/>
    <p:sldId id="298" r:id="rId4"/>
    <p:sldId id="299" r:id="rId5"/>
    <p:sldId id="30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9A-4E4B-AF67-8F6D37ADFE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Sheet5!$BD$271:$BH$271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Sheet5!$BD$276:$BH$276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A-4E4B-AF67-8F6D37ADF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7247248"/>
        <c:axId val="1090377120"/>
      </c:barChart>
      <c:catAx>
        <c:axId val="100724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377120"/>
        <c:crosses val="autoZero"/>
        <c:auto val="1"/>
        <c:lblAlgn val="ctr"/>
        <c:lblOffset val="100"/>
        <c:noMultiLvlLbl val="0"/>
      </c:catAx>
      <c:valAx>
        <c:axId val="10903771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2472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Sheet5!$BL$288</c:f>
              <c:strCache>
                <c:ptCount val="1"/>
                <c:pt idx="0">
                  <c:v>Overall score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6-3D44-9F98-11E7541D031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Sheet5!$BM$283:$BQ$283</c:f>
              <c:strCache>
                <c:ptCount val="5"/>
                <c:pt idx="0">
                  <c:v>Viet Nam</c:v>
                </c:pt>
                <c:pt idx="1">
                  <c:v>Western Pacific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Sheet5!$BM$288:$BQ$288</c:f>
              <c:numCache>
                <c:formatCode>General</c:formatCode>
                <c:ptCount val="5"/>
                <c:pt idx="0">
                  <c:v>0.75</c:v>
                </c:pt>
                <c:pt idx="1">
                  <c:v>2.0227272727272729</c:v>
                </c:pt>
                <c:pt idx="2">
                  <c:v>1.4923469387755102</c:v>
                </c:pt>
                <c:pt idx="3" formatCode="0.00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6-3D44-9F98-11E7541D0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487584"/>
        <c:axId val="972442800"/>
      </c:barChart>
      <c:catAx>
        <c:axId val="5464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42800"/>
        <c:crosses val="autoZero"/>
        <c:auto val="1"/>
        <c:lblAlgn val="ctr"/>
        <c:lblOffset val="100"/>
        <c:noMultiLvlLbl val="0"/>
      </c:catAx>
      <c:valAx>
        <c:axId val="9724428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87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Sheet5!$BM$283</c:f>
              <c:strCache>
                <c:ptCount val="1"/>
                <c:pt idx="0">
                  <c:v>Viet Nam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Sheet5!$BL$284:$BL$288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Sheet5!$BM$284:$BM$288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4-CA41-8353-5D513A936D0D}"/>
            </c:ext>
          </c:extLst>
        </c:ser>
        <c:ser>
          <c:idx val="1"/>
          <c:order val="1"/>
          <c:tx>
            <c:strRef>
              <c:f>Sheet5!$BN$283</c:f>
              <c:strCache>
                <c:ptCount val="1"/>
                <c:pt idx="0">
                  <c:v>Western Pacific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Sheet5!$BL$284:$BL$288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Sheet5!$BN$284:$BN$288</c:f>
              <c:numCache>
                <c:formatCode>General</c:formatCode>
                <c:ptCount val="5"/>
                <c:pt idx="0">
                  <c:v>2.5</c:v>
                </c:pt>
                <c:pt idx="1">
                  <c:v>1.2083333333333333</c:v>
                </c:pt>
                <c:pt idx="2">
                  <c:v>2.14</c:v>
                </c:pt>
                <c:pt idx="3">
                  <c:v>2.68</c:v>
                </c:pt>
                <c:pt idx="4">
                  <c:v>2.0227272727272729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4-CA41-8353-5D513A936D0D}"/>
            </c:ext>
          </c:extLst>
        </c:ser>
        <c:ser>
          <c:idx val="2"/>
          <c:order val="2"/>
          <c:tx>
            <c:strRef>
              <c:f>Sheet5!$BO$283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Sheet5!$BL$284:$BL$288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Sheet5!$BO$284:$BO$288</c:f>
              <c:numCache>
                <c:formatCode>General</c:formatCode>
                <c:ptCount val="5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  <c:pt idx="4">
                  <c:v>1.4923469387755102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4-CA41-8353-5D513A936D0D}"/>
            </c:ext>
          </c:extLst>
        </c:ser>
        <c:ser>
          <c:idx val="3"/>
          <c:order val="3"/>
          <c:tx>
            <c:strRef>
              <c:f>Sheet5!$BP$283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Sheet5!$BL$284:$BL$288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Sheet5!$BP$284:$BP$288</c:f>
              <c:numCache>
                <c:formatCode>0.00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4-CA41-8353-5D513A936D0D}"/>
            </c:ext>
          </c:extLst>
        </c:ser>
        <c:ser>
          <c:idx val="4"/>
          <c:order val="4"/>
          <c:tx>
            <c:strRef>
              <c:f>Sheet5!$BQ$283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Sheet5!$BL$284:$BL$288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Sheet5!$BQ$284:$BQ$288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44-CA41-8353-5D513A936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304176"/>
        <c:axId val="155086560"/>
      </c:barChart>
      <c:catAx>
        <c:axId val="45130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86560"/>
        <c:crosses val="autoZero"/>
        <c:auto val="1"/>
        <c:lblAlgn val="ctr"/>
        <c:lblOffset val="100"/>
        <c:noMultiLvlLbl val="0"/>
      </c:catAx>
      <c:valAx>
        <c:axId val="1550865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3041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Sheet5!$BC$272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Sheet5!$BD$271:$BH$271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Sheet5!$BD$272:$BH$272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D-F54F-B151-1485DD112B21}"/>
            </c:ext>
          </c:extLst>
        </c:ser>
        <c:ser>
          <c:idx val="1"/>
          <c:order val="1"/>
          <c:tx>
            <c:strRef>
              <c:f>Sheet5!$BC$273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Sheet5!$BD$271:$BH$271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Sheet5!$BD$273:$BH$273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DD-F54F-B151-1485DD112B21}"/>
            </c:ext>
          </c:extLst>
        </c:ser>
        <c:ser>
          <c:idx val="2"/>
          <c:order val="2"/>
          <c:tx>
            <c:strRef>
              <c:f>Sheet5!$BC$274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Sheet5!$BD$271:$BH$271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Sheet5!$BD$274:$BH$274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DD-F54F-B151-1485DD112B21}"/>
            </c:ext>
          </c:extLst>
        </c:ser>
        <c:ser>
          <c:idx val="3"/>
          <c:order val="3"/>
          <c:tx>
            <c:strRef>
              <c:f>Sheet5!$BC$275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Sheet5!$BD$271:$BH$271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Sheet5!$BD$275:$BH$275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DD-F54F-B151-1485DD112B21}"/>
            </c:ext>
          </c:extLst>
        </c:ser>
        <c:ser>
          <c:idx val="4"/>
          <c:order val="4"/>
          <c:tx>
            <c:strRef>
              <c:f>Sheet5!$BC$276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Sheet5!$BD$271:$BH$271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Sheet5!$BD$276:$BH$276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DD-F54F-B151-1485DD11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135952"/>
        <c:axId val="550697600"/>
      </c:barChart>
      <c:catAx>
        <c:axId val="63013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697600"/>
        <c:crosses val="autoZero"/>
        <c:auto val="1"/>
        <c:lblAlgn val="ctr"/>
        <c:lblOffset val="100"/>
        <c:noMultiLvlLbl val="0"/>
      </c:catAx>
      <c:valAx>
        <c:axId val="5506976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359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89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941636" y="2913888"/>
            <a:ext cx="1758387" cy="52079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9209EE-AA1A-3DF4-DCEB-C549D8D5FC07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56192" y="1778237"/>
            <a:ext cx="1036320" cy="3036887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Viet Nam,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Viet Nam’s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Viet Nam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580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Viet Nam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Viet Nam’s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E7DFD5-CFA3-1D0E-949C-A1C7676C9B6D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745559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4AA745-C2C0-9256-A46D-12BB3B978D70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281363" y="1828800"/>
            <a:ext cx="2638425" cy="8270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AND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Viet Nam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Viet Nam’s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078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Viet Nam’s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Viet Nam’s overall score largely stayed the same, although it decreased slightly from 2020 to 2022 due to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decrease in the tax share of price.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6EF5C6-7263-B702-7809-BD3CEAA750AB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181087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240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Viet Nam, 2022</vt:lpstr>
      <vt:lpstr>How does Viet Nam compare to other countries?</vt:lpstr>
      <vt:lpstr>How does Viet Nam compare to other countries?</vt:lpstr>
      <vt:lpstr>Viet Nam’s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7</cp:revision>
  <dcterms:created xsi:type="dcterms:W3CDTF">2024-06-20T15:48:00Z</dcterms:created>
  <dcterms:modified xsi:type="dcterms:W3CDTF">2024-06-20T16:22:30Z</dcterms:modified>
</cp:coreProperties>
</file>