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840" r:id="rId2"/>
    <p:sldId id="841" r:id="rId3"/>
    <p:sldId id="842" r:id="rId4"/>
    <p:sldId id="84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DF-B64C-828B-46074F4DE8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3'!$B$2664:$F$2664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DF-B64C-828B-46074F4DE8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672278938"/>
        <c:axId val="475811814"/>
      </c:barChart>
      <c:catAx>
        <c:axId val="67227893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75811814"/>
        <c:crosses val="autoZero"/>
        <c:auto val="1"/>
        <c:lblAlgn val="ctr"/>
        <c:lblOffset val="100"/>
        <c:noMultiLvlLbl val="0"/>
      </c:catAx>
      <c:valAx>
        <c:axId val="47581181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7227893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7b8af1f-1ede-4370-8293-ba80b00756d0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0C-7541-BC40-4B734CF1E51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0C-7541-BC40-4B734CF1E512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3'!$A$2666:$A$2670</c:f>
              <c:strCache>
                <c:ptCount val="5"/>
                <c:pt idx="0">
                  <c:v>Uzbekistan</c:v>
                </c:pt>
                <c:pt idx="1">
                  <c:v>European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3'!$F$2666:$F$2670</c:f>
              <c:numCache>
                <c:formatCode>General</c:formatCode>
                <c:ptCount val="5"/>
                <c:pt idx="0" formatCode="0.00">
                  <c:v>1.125</c:v>
                </c:pt>
                <c:pt idx="1">
                  <c:v>2.64</c:v>
                </c:pt>
                <c:pt idx="2">
                  <c:v>1.4923469387755099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0C-7541-BC40-4B734CF1E5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70386682"/>
        <c:axId val="248576217"/>
      </c:barChart>
      <c:catAx>
        <c:axId val="7038668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248576217"/>
        <c:crosses val="autoZero"/>
        <c:auto val="1"/>
        <c:lblAlgn val="ctr"/>
        <c:lblOffset val="100"/>
        <c:noMultiLvlLbl val="0"/>
      </c:catAx>
      <c:valAx>
        <c:axId val="24857621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038668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3b48310e-4950-4b15-8f36-9b19edf24197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3'!$A$2666</c:f>
              <c:strCache>
                <c:ptCount val="1"/>
                <c:pt idx="0">
                  <c:v>Uzbekistan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3'!$B$2666:$E$2666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9-9D46-8744-5FD4757927D6}"/>
            </c:ext>
          </c:extLst>
        </c:ser>
        <c:ser>
          <c:idx val="1"/>
          <c:order val="1"/>
          <c:tx>
            <c:strRef>
              <c:f>'[Final to be sent to Bolu (1).xlsm]Slide 3'!$A$2667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3'!$B$2667:$E$2667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9-9D46-8744-5FD4757927D6}"/>
            </c:ext>
          </c:extLst>
        </c:ser>
        <c:ser>
          <c:idx val="2"/>
          <c:order val="2"/>
          <c:tx>
            <c:strRef>
              <c:f>'[Final to be sent to Bolu (1).xlsm]Slide 3'!$A$2668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3'!$B$2668:$E$2668</c:f>
              <c:numCache>
                <c:formatCode>General</c:formatCode>
                <c:ptCount val="4"/>
                <c:pt idx="0">
                  <c:v>1.69387755102041</c:v>
                </c:pt>
                <c:pt idx="1">
                  <c:v>0.58490566037735803</c:v>
                </c:pt>
                <c:pt idx="2">
                  <c:v>1.3365384615384599</c:v>
                </c:pt>
                <c:pt idx="3">
                  <c:v>2.3846153846153801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09-9D46-8744-5FD4757927D6}"/>
            </c:ext>
          </c:extLst>
        </c:ser>
        <c:ser>
          <c:idx val="3"/>
          <c:order val="3"/>
          <c:tx>
            <c:strRef>
              <c:f>'[Final to be sent to Bolu (1).xlsm]Slide 3'!$A$2669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3'!$B$2669:$E$2669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09-9D46-8744-5FD4757927D6}"/>
            </c:ext>
          </c:extLst>
        </c:ser>
        <c:ser>
          <c:idx val="4"/>
          <c:order val="4"/>
          <c:tx>
            <c:strRef>
              <c:f>'[Final to be sent to Bolu (1).xlsm]Slide 3'!$A$2670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3'!$B$2670:$E$2670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09-9D46-8744-5FD475792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64011582"/>
        <c:axId val="807869359"/>
      </c:barChart>
      <c:catAx>
        <c:axId val="66401158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7869359"/>
        <c:crosses val="autoZero"/>
        <c:auto val="1"/>
        <c:lblAlgn val="ctr"/>
        <c:lblOffset val="100"/>
        <c:noMultiLvlLbl val="0"/>
      </c:catAx>
      <c:valAx>
        <c:axId val="80786935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401158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2696f1b-f313-44c6-8363-6df4e92c1b39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3'!$A$2660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3'!$B$2660:$F$2660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3-D248-BC18-26272DA4CD8B}"/>
            </c:ext>
          </c:extLst>
        </c:ser>
        <c:ser>
          <c:idx val="1"/>
          <c:order val="1"/>
          <c:tx>
            <c:strRef>
              <c:f>'[Final to be sent to Bolu (1).xlsm]Slide 3'!$A$2661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3'!$B$2661:$F$2661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 formatCode="0.0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C3-D248-BC18-26272DA4CD8B}"/>
            </c:ext>
          </c:extLst>
        </c:ser>
        <c:ser>
          <c:idx val="2"/>
          <c:order val="2"/>
          <c:tx>
            <c:strRef>
              <c:f>'[Final to be sent to Bolu (1).xlsm]Slide 3'!$A$2662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3'!$B$2662:$F$2662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0.5</c:v>
                </c:pt>
                <c:pt idx="3">
                  <c:v>1</c:v>
                </c:pt>
                <c:pt idx="4" formatCode="0.00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C3-D248-BC18-26272DA4CD8B}"/>
            </c:ext>
          </c:extLst>
        </c:ser>
        <c:ser>
          <c:idx val="3"/>
          <c:order val="3"/>
          <c:tx>
            <c:strRef>
              <c:f>'[Final to be sent to Bolu (1).xlsm]Slide 3'!$A$2663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3'!$B$2663:$F$2663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2.5</c:v>
                </c:pt>
                <c:pt idx="3">
                  <c:v>1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C3-D248-BC18-26272DA4CD8B}"/>
            </c:ext>
          </c:extLst>
        </c:ser>
        <c:ser>
          <c:idx val="4"/>
          <c:order val="4"/>
          <c:tx>
            <c:strRef>
              <c:f>'[Final to be sent to Bolu (1).xlsm]Slide 3'!$A$2664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3'!$B$2664:$F$2664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2.5</c:v>
                </c:pt>
                <c:pt idx="3">
                  <c:v>1</c:v>
                </c:pt>
                <c:pt idx="4" formatCode="0.00">
                  <c:v>1.125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C3-D248-BC18-26272DA4C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267823899"/>
        <c:axId val="725324039"/>
      </c:barChart>
      <c:catAx>
        <c:axId val="26782389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25324039"/>
        <c:crosses val="autoZero"/>
        <c:auto val="1"/>
        <c:lblAlgn val="ctr"/>
        <c:lblOffset val="100"/>
        <c:noMultiLvlLbl val="0"/>
      </c:catAx>
      <c:valAx>
        <c:axId val="725324039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26782389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12f06403-e786-4483-86b0-38658369b69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D116E-2862-6846-A8E9-711A70BE6E57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1C317-189C-5249-A645-6FE03768D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9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5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7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9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6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7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5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3" name="Chart 672"/>
          <p:cNvGraphicFramePr/>
          <p:nvPr/>
        </p:nvGraphicFramePr>
        <p:xfrm>
          <a:off x="1524000" y="170624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190500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Uzbekistan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48326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Uzbekistan’s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142422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Uzbekistan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820887" y="271025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256253" y="2725938"/>
            <a:ext cx="2817896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" y="190500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Uzbekistan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Uzbekistan’s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74" name="Chart 673"/>
          <p:cNvGraphicFramePr/>
          <p:nvPr/>
        </p:nvGraphicFramePr>
        <p:xfrm>
          <a:off x="1524000" y="14998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" name="Chart 674"/>
          <p:cNvGraphicFramePr/>
          <p:nvPr/>
        </p:nvGraphicFramePr>
        <p:xfrm>
          <a:off x="1524000" y="16522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Uzbekistan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844408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Uzbekistan’s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3306" y="1754657"/>
            <a:ext cx="2080461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190500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Uzbekistan’s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704850"/>
          <a:ext cx="10972800" cy="456565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6565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Uzbekistan's overall score increased from 2014 to 2020,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then it decreased in 2022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due to a failure to reduce affordability.</a:t>
                      </a:r>
                      <a:endParaRPr lang="en-US" altLang="en-US" sz="1600" b="1" i="0" dirty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1595100" y="2657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76" name="Chart 675"/>
          <p:cNvGraphicFramePr/>
          <p:nvPr/>
        </p:nvGraphicFramePr>
        <p:xfrm>
          <a:off x="1524000" y="134556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Uzbekistan, 2022</vt:lpstr>
      <vt:lpstr>How does Uzbekistan compare to other countries?</vt:lpstr>
      <vt:lpstr>How does Uzbekistan compare to other countries?</vt:lpstr>
      <vt:lpstr>Uzbekistan’s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2025-04-10T18:29:36Z</dcterms:created>
  <dcterms:modified xsi:type="dcterms:W3CDTF">2025-04-10T18:30:22Z</dcterms:modified>
</cp:coreProperties>
</file>