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835" r:id="rId2"/>
    <p:sldId id="836" r:id="rId3"/>
    <p:sldId id="837" r:id="rId4"/>
    <p:sldId id="83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E-F14C-A9EA-87D45398B5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3'!$B$2650:$F$2650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E-F14C-A9EA-87D45398B5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1438899"/>
        <c:axId val="390192593"/>
      </c:barChart>
      <c:catAx>
        <c:axId val="5143889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90192593"/>
        <c:crosses val="autoZero"/>
        <c:auto val="1"/>
        <c:lblAlgn val="ctr"/>
        <c:lblOffset val="100"/>
        <c:noMultiLvlLbl val="0"/>
      </c:catAx>
      <c:valAx>
        <c:axId val="39019259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143889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bf9f7f5-66d0-483c-b186-1c840430f20d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56-E24C-9814-4AC6C5B0EF8A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3'!$A$2652:$A$2656</c:f>
              <c:strCache>
                <c:ptCount val="5"/>
                <c:pt idx="0">
                  <c:v>Uruguay</c:v>
                </c:pt>
                <c:pt idx="1">
                  <c:v>Region of the Americas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3'!$F$2652:$F$2656</c:f>
              <c:numCache>
                <c:formatCode>General</c:formatCode>
                <c:ptCount val="5"/>
                <c:pt idx="0" formatCode="0.00">
                  <c:v>2.25</c:v>
                </c:pt>
                <c:pt idx="1">
                  <c:v>1.9696969696969699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56-E24C-9814-4AC6C5B0EF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66084162"/>
        <c:axId val="479933145"/>
      </c:barChart>
      <c:catAx>
        <c:axId val="56608416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79933145"/>
        <c:crosses val="autoZero"/>
        <c:auto val="1"/>
        <c:lblAlgn val="ctr"/>
        <c:lblOffset val="100"/>
        <c:noMultiLvlLbl val="0"/>
      </c:catAx>
      <c:valAx>
        <c:axId val="47993314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6608416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c9e21bba-7dcb-4d59-a48b-838e95963fbc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3'!$A$2652</c:f>
              <c:strCache>
                <c:ptCount val="1"/>
                <c:pt idx="0">
                  <c:v>Uruguay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3'!$B$2652:$E$2652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9-1740-B0DE-7BF110236D06}"/>
            </c:ext>
          </c:extLst>
        </c:ser>
        <c:ser>
          <c:idx val="1"/>
          <c:order val="1"/>
          <c:tx>
            <c:strRef>
              <c:f>'[Final to be sent to Bolu (1).xlsm]Slide 3'!$A$2653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3'!$B$2653:$E$2653</c:f>
              <c:numCache>
                <c:formatCode>General</c:formatCode>
                <c:ptCount val="4"/>
                <c:pt idx="0">
                  <c:v>2.5454545454545499</c:v>
                </c:pt>
                <c:pt idx="1">
                  <c:v>0.32352941176470601</c:v>
                </c:pt>
                <c:pt idx="2">
                  <c:v>1.6</c:v>
                </c:pt>
                <c:pt idx="3">
                  <c:v>3.28571428571429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9-1740-B0DE-7BF110236D06}"/>
            </c:ext>
          </c:extLst>
        </c:ser>
        <c:ser>
          <c:idx val="2"/>
          <c:order val="2"/>
          <c:tx>
            <c:strRef>
              <c:f>'[Final to be sent to Bolu (1).xlsm]Slide 3'!$A$2654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3'!$B$2654:$E$2654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79-1740-B0DE-7BF110236D06}"/>
            </c:ext>
          </c:extLst>
        </c:ser>
        <c:ser>
          <c:idx val="3"/>
          <c:order val="3"/>
          <c:tx>
            <c:strRef>
              <c:f>'[Final to be sent to Bolu (1).xlsm]Slide 3'!$A$2655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3'!$B$2655:$E$2655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79-1740-B0DE-7BF110236D06}"/>
            </c:ext>
          </c:extLst>
        </c:ser>
        <c:ser>
          <c:idx val="4"/>
          <c:order val="4"/>
          <c:tx>
            <c:strRef>
              <c:f>'[Final to be sent to Bolu (1).xlsm]Slide 3'!$A$2656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18181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3'!$B$2656:$E$2656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79-1740-B0DE-7BF110236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999375969"/>
        <c:axId val="87300053"/>
      </c:barChart>
      <c:catAx>
        <c:axId val="99937596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7300053"/>
        <c:crosses val="autoZero"/>
        <c:auto val="1"/>
        <c:lblAlgn val="ctr"/>
        <c:lblOffset val="100"/>
        <c:noMultiLvlLbl val="0"/>
      </c:catAx>
      <c:valAx>
        <c:axId val="8730005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9937596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d8ba607-c74a-4167-8849-9d859a689996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3'!$A$2646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3'!$B$2646:$F$2646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1-964F-A1F1-4E5A67C12E08}"/>
            </c:ext>
          </c:extLst>
        </c:ser>
        <c:ser>
          <c:idx val="1"/>
          <c:order val="1"/>
          <c:tx>
            <c:strRef>
              <c:f>'[Final to be sent to Bolu (1).xlsm]Slide 3'!$A$2647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3'!$B$2647:$F$2647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1-964F-A1F1-4E5A67C12E08}"/>
            </c:ext>
          </c:extLst>
        </c:ser>
        <c:ser>
          <c:idx val="2"/>
          <c:order val="2"/>
          <c:tx>
            <c:strRef>
              <c:f>'[Final to be sent to Bolu (1).xlsm]Slide 3'!$A$2648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3'!$B$2648:$F$2648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E1-964F-A1F1-4E5A67C12E08}"/>
            </c:ext>
          </c:extLst>
        </c:ser>
        <c:ser>
          <c:idx val="3"/>
          <c:order val="3"/>
          <c:tx>
            <c:strRef>
              <c:f>'[Final to be sent to Bolu (1).xlsm]Slide 3'!$A$2649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3'!$B$2649:$F$2649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E1-964F-A1F1-4E5A67C12E08}"/>
            </c:ext>
          </c:extLst>
        </c:ser>
        <c:ser>
          <c:idx val="4"/>
          <c:order val="4"/>
          <c:tx>
            <c:strRef>
              <c:f>'[Final to be sent to Bolu (1).xlsm]Slide 3'!$A$2650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3'!$B$2650:$F$2650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E1-964F-A1F1-4E5A67C12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503114601"/>
        <c:axId val="45910888"/>
      </c:barChart>
      <c:catAx>
        <c:axId val="50311460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5910888"/>
        <c:crosses val="autoZero"/>
        <c:auto val="1"/>
        <c:lblAlgn val="ctr"/>
        <c:lblOffset val="100"/>
        <c:noMultiLvlLbl val="0"/>
      </c:catAx>
      <c:valAx>
        <c:axId val="4591088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0311460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6b17ea98-918f-4466-adbc-e644ef45e772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0C925-AB40-C84A-A3BD-1639D6C655D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2ABEB-B195-D747-89E4-DE2CDA52A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9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2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0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6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6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1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5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9" name="Chart 668"/>
          <p:cNvGraphicFramePr/>
          <p:nvPr/>
        </p:nvGraphicFramePr>
        <p:xfrm>
          <a:off x="1524000" y="160782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Uruguay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860620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Uruguay’s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Uruguay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85055" y="27102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694019" y="2153686"/>
            <a:ext cx="1941094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Uruguay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Uruguay’s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70" name="Chart 669"/>
          <p:cNvGraphicFramePr/>
          <p:nvPr/>
        </p:nvGraphicFramePr>
        <p:xfrm>
          <a:off x="1524000" y="150050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1" name="Chart 670"/>
          <p:cNvGraphicFramePr/>
          <p:nvPr/>
        </p:nvGraphicFramePr>
        <p:xfrm>
          <a:off x="1524000" y="163131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Uruguay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Uruguay’s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7339" y="1754657"/>
            <a:ext cx="2140618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Uruguay’s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04850"/>
          <a:ext cx="10972800" cy="49276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Uruguay's overall score increased in 2020 before decreasing back in 2022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due to a failure to reduce affordability.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1595100" y="2657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72" name="Chart 671"/>
          <p:cNvGraphicFramePr/>
          <p:nvPr/>
        </p:nvGraphicFramePr>
        <p:xfrm>
          <a:off x="1524000" y="15684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Uruguay, 2022</vt:lpstr>
      <vt:lpstr>How does Uruguay compare to other countries?</vt:lpstr>
      <vt:lpstr>How does Uruguay compare to other countries?</vt:lpstr>
      <vt:lpstr>Uruguay’s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2025-04-10T18:29:14Z</dcterms:created>
  <dcterms:modified xsi:type="dcterms:W3CDTF">2025-04-10T18:29:29Z</dcterms:modified>
</cp:coreProperties>
</file>