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62" r:id="rId3"/>
    <p:sldId id="363" r:id="rId4"/>
    <p:sldId id="364" r:id="rId5"/>
    <p:sldId id="3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3-C245-9972-E0B98307DA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Sheet5!$Q$436:$U$436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Sheet5!$Q$441:$U$441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3-C245-9972-E0B98307D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1774784"/>
        <c:axId val="1261917600"/>
      </c:barChart>
      <c:catAx>
        <c:axId val="126177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917600"/>
        <c:crosses val="autoZero"/>
        <c:auto val="1"/>
        <c:lblAlgn val="ctr"/>
        <c:lblOffset val="100"/>
        <c:noMultiLvlLbl val="0"/>
      </c:catAx>
      <c:valAx>
        <c:axId val="12619176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774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F0-B443-929F-A5E5CD8539C9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Sheet5!$W$448:$AA$448</c:f>
              <c:strCache>
                <c:ptCount val="5"/>
                <c:pt idx="0">
                  <c:v>USA</c:v>
                </c:pt>
                <c:pt idx="1">
                  <c:v>Region of the Americas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Sheet5!$W$453:$AA$453</c:f>
              <c:numCache>
                <c:formatCode>General</c:formatCode>
                <c:ptCount val="5"/>
                <c:pt idx="0">
                  <c:v>2</c:v>
                </c:pt>
                <c:pt idx="1">
                  <c:v>1.9696969696969697</c:v>
                </c:pt>
                <c:pt idx="2">
                  <c:v>2.6136363636363638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0-B443-929F-A5E5CD853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5853056"/>
        <c:axId val="2096421360"/>
      </c:barChart>
      <c:catAx>
        <c:axId val="17958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421360"/>
        <c:crosses val="autoZero"/>
        <c:auto val="1"/>
        <c:lblAlgn val="ctr"/>
        <c:lblOffset val="100"/>
        <c:noMultiLvlLbl val="0"/>
      </c:catAx>
      <c:valAx>
        <c:axId val="20964213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853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Sheet5!$W$448</c:f>
              <c:strCache>
                <c:ptCount val="1"/>
                <c:pt idx="0">
                  <c:v>USA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Sheet5!$V$449:$V$453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Sheet5!$W$449:$W$453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F-884F-9F63-1B838CB30538}"/>
            </c:ext>
          </c:extLst>
        </c:ser>
        <c:ser>
          <c:idx val="1"/>
          <c:order val="1"/>
          <c:tx>
            <c:strRef>
              <c:f>Sheet5!$X$448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Sheet5!$V$449:$V$453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Sheet5!$X$449:$X$453</c:f>
              <c:numCache>
                <c:formatCode>General</c:formatCode>
                <c:ptCount val="5"/>
                <c:pt idx="0">
                  <c:v>2.5454545454545454</c:v>
                </c:pt>
                <c:pt idx="1">
                  <c:v>0.3235294117647059</c:v>
                </c:pt>
                <c:pt idx="2">
                  <c:v>1.6</c:v>
                </c:pt>
                <c:pt idx="3">
                  <c:v>3.2857142857142856</c:v>
                </c:pt>
                <c:pt idx="4">
                  <c:v>1.9696969696969697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F-884F-9F63-1B838CB30538}"/>
            </c:ext>
          </c:extLst>
        </c:ser>
        <c:ser>
          <c:idx val="2"/>
          <c:order val="2"/>
          <c:tx>
            <c:strRef>
              <c:f>Sheet5!$Y$448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Sheet5!$V$449:$V$453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Sheet5!$Y$449:$Y$453</c:f>
              <c:numCache>
                <c:formatCode>General</c:formatCode>
                <c:ptCount val="5"/>
                <c:pt idx="0">
                  <c:v>3.5636363636363635</c:v>
                </c:pt>
                <c:pt idx="1">
                  <c:v>0.25862068965517243</c:v>
                </c:pt>
                <c:pt idx="2">
                  <c:v>3.3017241379310347</c:v>
                </c:pt>
                <c:pt idx="3">
                  <c:v>3.3793103448275863</c:v>
                </c:pt>
                <c:pt idx="4">
                  <c:v>2.6136363636363638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CF-884F-9F63-1B838CB30538}"/>
            </c:ext>
          </c:extLst>
        </c:ser>
        <c:ser>
          <c:idx val="3"/>
          <c:order val="3"/>
          <c:tx>
            <c:strRef>
              <c:f>Sheet5!$Z$448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Sheet5!$V$449:$V$453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Sheet5!$Z$449:$Z$453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CF-884F-9F63-1B838CB30538}"/>
            </c:ext>
          </c:extLst>
        </c:ser>
        <c:ser>
          <c:idx val="4"/>
          <c:order val="4"/>
          <c:tx>
            <c:strRef>
              <c:f>Sheet5!$AA$448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Sheet5!$V$449:$V$453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Sheet5!$AA$449:$AA$453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CF-884F-9F63-1B838CB30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4675712"/>
        <c:axId val="2144677424"/>
      </c:barChart>
      <c:catAx>
        <c:axId val="214467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677424"/>
        <c:crosses val="autoZero"/>
        <c:auto val="1"/>
        <c:lblAlgn val="ctr"/>
        <c:lblOffset val="100"/>
        <c:noMultiLvlLbl val="0"/>
      </c:catAx>
      <c:valAx>
        <c:axId val="21446774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675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Sheet5!$P$437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Sheet5!$Q$436:$U$436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Sheet5!$Q$437:$U$437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2-E844-B45C-18059CC30D07}"/>
            </c:ext>
          </c:extLst>
        </c:ser>
        <c:ser>
          <c:idx val="1"/>
          <c:order val="1"/>
          <c:tx>
            <c:strRef>
              <c:f>Sheet5!$P$438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Sheet5!$Q$436:$U$436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Sheet5!$Q$438:$U$438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2-E844-B45C-18059CC30D07}"/>
            </c:ext>
          </c:extLst>
        </c:ser>
        <c:ser>
          <c:idx val="2"/>
          <c:order val="2"/>
          <c:tx>
            <c:strRef>
              <c:f>Sheet5!$P$439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Sheet5!$Q$436:$U$436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Sheet5!$Q$439:$U$439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A2-E844-B45C-18059CC30D07}"/>
            </c:ext>
          </c:extLst>
        </c:ser>
        <c:ser>
          <c:idx val="3"/>
          <c:order val="3"/>
          <c:tx>
            <c:strRef>
              <c:f>Sheet5!$P$440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Sheet5!$Q$436:$U$436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Sheet5!$Q$440:$U$440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A2-E844-B45C-18059CC30D07}"/>
            </c:ext>
          </c:extLst>
        </c:ser>
        <c:ser>
          <c:idx val="4"/>
          <c:order val="4"/>
          <c:tx>
            <c:strRef>
              <c:f>Sheet5!$P$441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Sheet5!$Q$436:$U$436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Sheet5!$Q$441:$U$441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2-E844-B45C-18059CC30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1421936"/>
        <c:axId val="1857353296"/>
      </c:barChart>
      <c:catAx>
        <c:axId val="180142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353296"/>
        <c:crosses val="autoZero"/>
        <c:auto val="1"/>
        <c:lblAlgn val="ctr"/>
        <c:lblOffset val="100"/>
        <c:noMultiLvlLbl val="0"/>
      </c:catAx>
      <c:valAx>
        <c:axId val="18573532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4219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71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2831957"/>
            <a:ext cx="1758387" cy="61353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22B92E-E743-0572-0D39-BF36F29E17E3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210947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USA’s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USA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USA,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476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USA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24D784-829F-F288-C279-CF188F5F874D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753704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FA857C-D2C6-DABA-6DFE-CB943D2FEE03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282886" y="2040806"/>
            <a:ext cx="2288857" cy="700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USA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USA’s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663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USA’s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USA’s overall score and component scores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remained constant from 2014 to 2022. 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0DFCFE-3258-2D88-DFBA-83BAC037A5DD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428505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214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USA, 2022</vt:lpstr>
      <vt:lpstr>How does USA compare to other countries?</vt:lpstr>
      <vt:lpstr>How does USA compare to other countries?</vt:lpstr>
      <vt:lpstr>USA’s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20</cp:revision>
  <dcterms:created xsi:type="dcterms:W3CDTF">2024-06-20T15:48:00Z</dcterms:created>
  <dcterms:modified xsi:type="dcterms:W3CDTF">2024-06-20T16:46:09Z</dcterms:modified>
</cp:coreProperties>
</file>