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825" r:id="rId2"/>
    <p:sldId id="826" r:id="rId3"/>
    <p:sldId id="827" r:id="rId4"/>
    <p:sldId id="8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90"/>
  </p:normalViewPr>
  <p:slideViewPr>
    <p:cSldViewPr snapToGrid="0">
      <p:cViewPr varScale="1">
        <p:scale>
          <a:sx n="111" d="100"/>
          <a:sy n="111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macuser/Documents/Bolu-Aderounmu-Project/Final%2520to%2520be%2520sent%2520to%2520Bolu%25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C9F-294A-BA39-AD0B8067A8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3'!$B$2622:$F$2622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9F-294A-BA39-AD0B8067A8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875802598"/>
        <c:axId val="458903826"/>
      </c:barChart>
      <c:catAx>
        <c:axId val="87580259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458903826"/>
        <c:crosses val="autoZero"/>
        <c:auto val="1"/>
        <c:lblAlgn val="ctr"/>
        <c:lblOffset val="100"/>
        <c:noMultiLvlLbl val="0"/>
      </c:catAx>
      <c:valAx>
        <c:axId val="45890382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7580259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edb2c552-b8ea-4a6e-baab-bb8c7504b63a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BD-014C-B099-2037073994F8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3'!$A$2624:$A$2628</c:f>
              <c:strCache>
                <c:ptCount val="5"/>
                <c:pt idx="0">
                  <c:v>United Republic of Tanzania</c:v>
                </c:pt>
                <c:pt idx="1">
                  <c:v>African region average</c:v>
                </c:pt>
                <c:pt idx="2">
                  <c:v>Lower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3'!$F$2624:$F$2628</c:f>
              <c:numCache>
                <c:formatCode>0.00</c:formatCode>
                <c:ptCount val="5"/>
                <c:pt idx="0">
                  <c:v>0.75</c:v>
                </c:pt>
                <c:pt idx="1">
                  <c:v>1.53</c:v>
                </c:pt>
                <c:pt idx="2" formatCode="General">
                  <c:v>1.4923469387755099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CBD-014C-B099-2037073994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23793059"/>
        <c:axId val="356570298"/>
      </c:barChart>
      <c:catAx>
        <c:axId val="923793059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56570298"/>
        <c:crosses val="autoZero"/>
        <c:auto val="1"/>
        <c:lblAlgn val="ctr"/>
        <c:lblOffset val="100"/>
        <c:noMultiLvlLbl val="0"/>
      </c:catAx>
      <c:valAx>
        <c:axId val="356570298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92379305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d6d846d-9ded-4507-88fc-8afd5928b2cd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3'!$A$2624</c:f>
              <c:strCache>
                <c:ptCount val="1"/>
                <c:pt idx="0">
                  <c:v>United Republic of Tanzania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3'!$B$2624:$E$2624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8A-524E-B329-7BCB53734198}"/>
            </c:ext>
          </c:extLst>
        </c:ser>
        <c:ser>
          <c:idx val="1"/>
          <c:order val="1"/>
          <c:tx>
            <c:strRef>
              <c:f>'[Final to be sent to Bolu (1).xlsm]Slide 3'!$A$2625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3'!$B$2625:$E$2625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8A-524E-B329-7BCB53734198}"/>
            </c:ext>
          </c:extLst>
        </c:ser>
        <c:ser>
          <c:idx val="2"/>
          <c:order val="2"/>
          <c:tx>
            <c:strRef>
              <c:f>'[Final to be sent to Bolu (1).xlsm]Slide 3'!$A$2626</c:f>
              <c:strCache>
                <c:ptCount val="1"/>
                <c:pt idx="0">
                  <c:v>Lower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3'!$B$2626:$E$2626</c:f>
              <c:numCache>
                <c:formatCode>General</c:formatCode>
                <c:ptCount val="4"/>
                <c:pt idx="0">
                  <c:v>1.69387755102041</c:v>
                </c:pt>
                <c:pt idx="1">
                  <c:v>0.58490566037735803</c:v>
                </c:pt>
                <c:pt idx="2">
                  <c:v>1.3365384615384599</c:v>
                </c:pt>
                <c:pt idx="3">
                  <c:v>2.3846153846153801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8A-524E-B329-7BCB53734198}"/>
            </c:ext>
          </c:extLst>
        </c:ser>
        <c:ser>
          <c:idx val="3"/>
          <c:order val="3"/>
          <c:tx>
            <c:strRef>
              <c:f>'[Final to be sent to Bolu (1).xlsm]Slide 3'!$A$2627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3'!$B$2627:$E$2627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8A-524E-B329-7BCB53734198}"/>
            </c:ext>
          </c:extLst>
        </c:ser>
        <c:ser>
          <c:idx val="4"/>
          <c:order val="4"/>
          <c:tx>
            <c:strRef>
              <c:f>'[Final to be sent to Bolu (1).xlsm]Slide 3'!$A$2628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18181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3'!$B$2628:$E$2628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8A-524E-B329-7BCB5373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384408908"/>
        <c:axId val="820951874"/>
      </c:barChart>
      <c:catAx>
        <c:axId val="3844089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820951874"/>
        <c:crosses val="autoZero"/>
        <c:auto val="1"/>
        <c:lblAlgn val="ctr"/>
        <c:lblOffset val="100"/>
        <c:noMultiLvlLbl val="0"/>
      </c:catAx>
      <c:valAx>
        <c:axId val="82095187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384408908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6a8f51ef-fb48-4eac-b094-9ed3f0f389b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3'!$A$2618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3'!$B$2618:$F$2618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FA-9841-89A7-50057E2BA8AE}"/>
            </c:ext>
          </c:extLst>
        </c:ser>
        <c:ser>
          <c:idx val="1"/>
          <c:order val="1"/>
          <c:tx>
            <c:strRef>
              <c:f>'[Final to be sent to Bolu (1).xlsm]Slide 3'!$A$2619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3'!$B$2619:$F$2619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FA-9841-89A7-50057E2BA8AE}"/>
            </c:ext>
          </c:extLst>
        </c:ser>
        <c:ser>
          <c:idx val="2"/>
          <c:order val="2"/>
          <c:tx>
            <c:strRef>
              <c:f>'[Final to be sent to Bolu (1).xlsm]Slide 3'!$A$2620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3'!$B$2620:$F$2620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FA-9841-89A7-50057E2BA8AE}"/>
            </c:ext>
          </c:extLst>
        </c:ser>
        <c:ser>
          <c:idx val="3"/>
          <c:order val="3"/>
          <c:tx>
            <c:strRef>
              <c:f>'[Final to be sent to Bolu (1).xlsm]Slide 3'!$A$2621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3'!$B$2621:$F$2621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FA-9841-89A7-50057E2BA8AE}"/>
            </c:ext>
          </c:extLst>
        </c:ser>
        <c:ser>
          <c:idx val="4"/>
          <c:order val="4"/>
          <c:tx>
            <c:strRef>
              <c:f>'[Final to be sent to Bolu (1).xlsm]Slide 3'!$A$2622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US" sz="1200" b="1" i="0" u="none" strike="noStrike" kern="1200" baseline="0">
                    <a:solidFill>
                      <a:schemeClr val="tx1"/>
                    </a:solidFill>
                    <a:latin typeface="Arial Regular" panose="020B0604020202090204" charset="0"/>
                    <a:ea typeface="Arial Regular" panose="020B0604020202090204" charset="0"/>
                    <a:cs typeface="Arial Regular" panose="020B0604020202090204" charset="0"/>
                    <a:sym typeface="Arial Regular" panose="020B060402020209020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3'!$B$2622:$F$2622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 formatCode="0.00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6FA-9841-89A7-50057E2BA8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785088714"/>
        <c:axId val="212160070"/>
      </c:barChart>
      <c:catAx>
        <c:axId val="78508871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212160070"/>
        <c:crosses val="autoZero"/>
        <c:auto val="1"/>
        <c:lblAlgn val="ctr"/>
        <c:lblOffset val="100"/>
        <c:noMultiLvlLbl val="0"/>
      </c:catAx>
      <c:valAx>
        <c:axId val="21216007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  <c:crossAx val="78508871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tx1"/>
                </a:solidFill>
                <a:latin typeface="Arial Regular" panose="020B0604020202090204" charset="0"/>
                <a:ea typeface="Arial Regular" panose="020B0604020202090204" charset="0"/>
                <a:cs typeface="Arial Regular" panose="020B0604020202090204" charset="0"/>
                <a:sym typeface="Arial Regular" panose="020B060402020209020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US" sz="1200" b="1" i="0" u="none" strike="noStrike" kern="1200" baseline="0">
              <a:solidFill>
                <a:schemeClr val="tx1"/>
              </a:solidFill>
              <a:latin typeface="Arial Regular" panose="020B0604020202090204" charset="0"/>
              <a:ea typeface="Arial Regular" panose="020B0604020202090204" charset="0"/>
              <a:cs typeface="Arial Regular" panose="020B0604020202090204" charset="0"/>
              <a:sym typeface="Arial Regular" panose="020B060402020209020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c7a4edf-13e7-4cdf-b81c-7d64a29bc420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US" sz="1200" b="1">
          <a:solidFill>
            <a:schemeClr val="tx1"/>
          </a:solidFill>
          <a:latin typeface="Arial Regular" panose="020B0604020202090204" charset="0"/>
          <a:ea typeface="Arial Regular" panose="020B0604020202090204" charset="0"/>
          <a:cs typeface="Arial Regular" panose="020B0604020202090204" charset="0"/>
          <a:sym typeface="Arial Regular" panose="020B060402020209020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5B9D9-082A-EA43-917E-1E9BD316CF26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97CFE5-8C11-9F4E-BF44-BA1AE80906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45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64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15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3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6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92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14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84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1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1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54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20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4/10/25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0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/>
          <p:nvPr/>
        </p:nvGraphicFramePr>
        <p:xfrm>
          <a:off x="1524000" y="172593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4950" y="286752"/>
            <a:ext cx="12329795" cy="636905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in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Republic of Tanzania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89270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United Republic of Tanzania’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367010"/>
            <a:ext cx="11722100" cy="5835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United Republic of Tanzania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1920240" y="6504305"/>
            <a:ext cx="8141335" cy="24892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54070" y="2839733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" name="Arrow: Right 1"/>
          <p:cNvSpPr/>
          <p:nvPr/>
        </p:nvSpPr>
        <p:spPr>
          <a:xfrm rot="16200000">
            <a:off x="8103542" y="2888320"/>
            <a:ext cx="3121414" cy="1195070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5097" y="380933"/>
            <a:ext cx="12136755" cy="492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Republic of Tanzania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939733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United Republic of Tanzania’s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1908175" y="6422390"/>
            <a:ext cx="8153400" cy="34671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graphicFrame>
        <p:nvGraphicFramePr>
          <p:cNvPr id="661" name="Chart 660"/>
          <p:cNvGraphicFramePr/>
          <p:nvPr/>
        </p:nvGraphicFramePr>
        <p:xfrm>
          <a:off x="1254760" y="153797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3" name="Chart 662"/>
          <p:cNvGraphicFramePr/>
          <p:nvPr/>
        </p:nvGraphicFramePr>
        <p:xfrm>
          <a:off x="1524000" y="17942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10" y="368300"/>
            <a:ext cx="12748895" cy="49276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How does </a:t>
            </a:r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Republic of Tanzania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550" y="99900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</a:t>
            </a:r>
            <a:r>
              <a:rPr kumimoji="0" lang="en-US" alt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United Republic of Tanzania’s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1841500" y="6460490"/>
            <a:ext cx="8220075" cy="3079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48462" y="1737995"/>
            <a:ext cx="2149643" cy="932815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&amp; TAX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" y="415088"/>
            <a:ext cx="12100560" cy="492760"/>
          </a:xfrm>
        </p:spPr>
        <p:txBody>
          <a:bodyPr>
            <a:noAutofit/>
          </a:bodyPr>
          <a:lstStyle/>
          <a:p>
            <a:r>
              <a:rPr lang="en-US" alt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United Republic of Tanzania’s </a:t>
            </a:r>
            <a:r>
              <a:rPr lang="en-US" sz="3200" b="1" dirty="0">
                <a:solidFill>
                  <a:srgbClr val="0070C0"/>
                </a:solidFill>
                <a:latin typeface="Georgia" panose="02040502050405090303" charset="0"/>
                <a:ea typeface="Georgia" panose="02040502050405090303" charset="0"/>
                <a:cs typeface="Georgia" panose="02040502050405090303" charset="0"/>
              </a:rPr>
              <a:t>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0" name="4 Rectángulo"/>
          <p:cNvSpPr/>
          <p:nvPr/>
        </p:nvSpPr>
        <p:spPr>
          <a:xfrm>
            <a:off x="1815465" y="6395720"/>
            <a:ext cx="8246110" cy="37338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90204"/>
                <a:ea typeface="+mn-ea"/>
                <a:cs typeface="Arial" panose="020B060402020209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90204"/>
              <a:ea typeface="+mn-ea"/>
              <a:cs typeface="Arial" panose="020B060402020209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3" name="Table 2"/>
          <p:cNvGraphicFramePr/>
          <p:nvPr/>
        </p:nvGraphicFramePr>
        <p:xfrm>
          <a:off x="3603308" y="2997200"/>
          <a:ext cx="4985385" cy="863600"/>
        </p:xfrm>
        <a:graphic>
          <a:graphicData uri="http://schemas.openxmlformats.org/drawingml/2006/table">
            <a:tbl>
              <a:tblPr/>
              <a:tblGrid>
                <a:gridCol w="49853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endParaRPr sz="1100" b="0" i="0">
                        <a:solidFill>
                          <a:srgbClr val="000000"/>
                        </a:solidFill>
                        <a:latin typeface="Calibri" panose="020F0502020204030204"/>
                        <a:ea typeface="Calibri" panose="020F0502020204030204"/>
                      </a:endParaRP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/>
          <p:nvPr/>
        </p:nvGraphicFramePr>
        <p:xfrm>
          <a:off x="469900" y="1073816"/>
          <a:ext cx="10972800" cy="863600"/>
        </p:xfrm>
        <a:graphic>
          <a:graphicData uri="http://schemas.openxmlformats.org/drawingml/2006/table">
            <a:tbl>
              <a:tblPr/>
              <a:tblGrid>
                <a:gridCol w="1097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algn="l" fontAlgn="t"/>
                      <a:r>
                        <a:rPr lang="en-US" altLang="en-US" sz="1600" b="0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United Republic of Tanzania's overall score remained relatively constant over time. </a:t>
                      </a:r>
                      <a:r>
                        <a:rPr lang="en-US" altLang="en-US" sz="1600" b="1" i="0" dirty="0">
                          <a:solidFill>
                            <a:srgbClr val="000000"/>
                          </a:solidFill>
                          <a:latin typeface="Calibri" panose="020F0502020204030204"/>
                          <a:ea typeface="Calibri" panose="020F0502020204030204"/>
                        </a:rPr>
                        <a:t>There was a decrease in the cigarette price between 2016 and 2018, then it recovered.</a:t>
                      </a:r>
                    </a:p>
                  </a:txBody>
                  <a:tcPr marL="13017" marR="13017" marT="1301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 Box 1"/>
          <p:cNvSpPr txBox="1"/>
          <p:nvPr/>
        </p:nvSpPr>
        <p:spPr>
          <a:xfrm>
            <a:off x="11595100" y="26574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664" name="Chart 663"/>
          <p:cNvGraphicFramePr/>
          <p:nvPr/>
        </p:nvGraphicFramePr>
        <p:xfrm>
          <a:off x="1524000" y="157861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258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United Republic of Tanzania, 2022</vt:lpstr>
      <vt:lpstr>How does United Republic of Tanzania compare to other countries?</vt:lpstr>
      <vt:lpstr>How does United Republic of Tanzania compare to other countries?</vt:lpstr>
      <vt:lpstr>United Republic of Tanzania’s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2025-04-10T18:28:36Z</dcterms:created>
  <dcterms:modified xsi:type="dcterms:W3CDTF">2025-04-10T18:29:06Z</dcterms:modified>
</cp:coreProperties>
</file>