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90" r:id="rId2"/>
    <p:sldId id="791" r:id="rId3"/>
    <p:sldId id="792" r:id="rId4"/>
    <p:sldId id="7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DA-C840-BDB4-543235AB9D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3'!$B$2496:$F$2496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A-C840-BDB4-543235AB9D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78459744"/>
        <c:axId val="186366416"/>
      </c:barChart>
      <c:catAx>
        <c:axId val="578459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86366416"/>
        <c:crosses val="autoZero"/>
        <c:auto val="1"/>
        <c:lblAlgn val="ctr"/>
        <c:lblOffset val="100"/>
        <c:noMultiLvlLbl val="0"/>
      </c:catAx>
      <c:valAx>
        <c:axId val="1863664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784597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4f19cfd-c113-436d-81af-5fff4ee90217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AF-BC48-9213-C13FDE006281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3'!$A$2498:$A$2502</c:f>
              <c:strCache>
                <c:ptCount val="5"/>
                <c:pt idx="0">
                  <c:v>Trinidad and Tobago</c:v>
                </c:pt>
                <c:pt idx="1">
                  <c:v>Region of the Americas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3'!$F$2498:$F$2502</c:f>
              <c:numCache>
                <c:formatCode>General</c:formatCode>
                <c:ptCount val="5"/>
                <c:pt idx="0" formatCode="0.00">
                  <c:v>1.5</c:v>
                </c:pt>
                <c:pt idx="1">
                  <c:v>1.9696969696969699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AF-BC48-9213-C13FDE0062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899750444"/>
        <c:axId val="36936381"/>
      </c:barChart>
      <c:catAx>
        <c:axId val="8997504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6936381"/>
        <c:crosses val="autoZero"/>
        <c:auto val="1"/>
        <c:lblAlgn val="ctr"/>
        <c:lblOffset val="100"/>
        <c:noMultiLvlLbl val="0"/>
      </c:catAx>
      <c:valAx>
        <c:axId val="3693638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997504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4277caa-ab2c-44d1-b3e7-69e7424f433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3'!$A$2498</c:f>
              <c:strCache>
                <c:ptCount val="1"/>
                <c:pt idx="0">
                  <c:v>Trinidad and Tobago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3'!$B$2498:$E$2498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2-4045-9226-181DBBFC7B02}"/>
            </c:ext>
          </c:extLst>
        </c:ser>
        <c:ser>
          <c:idx val="1"/>
          <c:order val="1"/>
          <c:tx>
            <c:strRef>
              <c:f>'[Final to be sent to Bolu (1).xlsm]Slide 3'!$A$2499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3'!$B$2499:$E$2499</c:f>
              <c:numCache>
                <c:formatCode>General</c:formatCode>
                <c:ptCount val="4"/>
                <c:pt idx="0">
                  <c:v>2.5454545454545499</c:v>
                </c:pt>
                <c:pt idx="1">
                  <c:v>0.32352941176470601</c:v>
                </c:pt>
                <c:pt idx="2">
                  <c:v>1.6</c:v>
                </c:pt>
                <c:pt idx="3">
                  <c:v>3.28571428571429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2-4045-9226-181DBBFC7B02}"/>
            </c:ext>
          </c:extLst>
        </c:ser>
        <c:ser>
          <c:idx val="2"/>
          <c:order val="2"/>
          <c:tx>
            <c:strRef>
              <c:f>'[Final to be sent to Bolu (1).xlsm]Slide 3'!$A$2500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3'!$B$2500:$E$2500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2-4045-9226-181DBBFC7B02}"/>
            </c:ext>
          </c:extLst>
        </c:ser>
        <c:ser>
          <c:idx val="3"/>
          <c:order val="3"/>
          <c:tx>
            <c:strRef>
              <c:f>'[Final to be sent to Bolu (1).xlsm]Slide 3'!$A$2501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3'!$B$2501:$E$2501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62-4045-9226-181DBBFC7B02}"/>
            </c:ext>
          </c:extLst>
        </c:ser>
        <c:ser>
          <c:idx val="4"/>
          <c:order val="4"/>
          <c:tx>
            <c:strRef>
              <c:f>'[Final to be sent to Bolu (1).xlsm]Slide 3'!$A$2502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3'!$B$2502:$E$2502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62-4045-9226-181DBBFC7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141246978"/>
        <c:axId val="991280899"/>
      </c:barChart>
      <c:catAx>
        <c:axId val="14124697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91280899"/>
        <c:crosses val="autoZero"/>
        <c:auto val="1"/>
        <c:lblAlgn val="ctr"/>
        <c:lblOffset val="100"/>
        <c:noMultiLvlLbl val="0"/>
      </c:catAx>
      <c:valAx>
        <c:axId val="99128089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4124697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bc8a057-8ace-4135-aced-c3aa04158b43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3'!$A$2492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3'!$B$2492:$F$2492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 formatCode="0.0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8-174B-B36E-0415D57836B6}"/>
            </c:ext>
          </c:extLst>
        </c:ser>
        <c:ser>
          <c:idx val="1"/>
          <c:order val="1"/>
          <c:tx>
            <c:strRef>
              <c:f>'[Final to be sent to Bolu (1).xlsm]Slide 3'!$A$2493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3'!$B$2493:$F$2493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08-174B-B36E-0415D57836B6}"/>
            </c:ext>
          </c:extLst>
        </c:ser>
        <c:ser>
          <c:idx val="2"/>
          <c:order val="2"/>
          <c:tx>
            <c:strRef>
              <c:f>'[Final to be sent to Bolu (1).xlsm]Slide 3'!$A$2494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3'!$B$2494:$F$2494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08-174B-B36E-0415D57836B6}"/>
            </c:ext>
          </c:extLst>
        </c:ser>
        <c:ser>
          <c:idx val="3"/>
          <c:order val="3"/>
          <c:tx>
            <c:strRef>
              <c:f>'[Final to be sent to Bolu (1).xlsm]Slide 3'!$A$2495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3'!$B$2495:$F$2495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08-174B-B36E-0415D57836B6}"/>
            </c:ext>
          </c:extLst>
        </c:ser>
        <c:ser>
          <c:idx val="4"/>
          <c:order val="4"/>
          <c:tx>
            <c:strRef>
              <c:f>'[Final to be sent to Bolu (1).xlsm]Slide 3'!$A$2496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3'!$B$2496:$F$2496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08-174B-B36E-0415D5783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70754925"/>
        <c:axId val="63310287"/>
      </c:barChart>
      <c:catAx>
        <c:axId val="67075492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3310287"/>
        <c:crosses val="autoZero"/>
        <c:auto val="1"/>
        <c:lblAlgn val="ctr"/>
        <c:lblOffset val="100"/>
        <c:noMultiLvlLbl val="0"/>
      </c:catAx>
      <c:valAx>
        <c:axId val="6331028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7075492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ef0f6aa-5f11-44cf-afba-89f8cd2033a8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A554-E765-2840-9EDF-7D9D4FF785D5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66577-B9E8-A642-AE4B-BF88AF62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2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1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7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" name="Chart 631"/>
          <p:cNvGraphicFramePr/>
          <p:nvPr/>
        </p:nvGraphicFramePr>
        <p:xfrm>
          <a:off x="1524000" y="157162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Trinidad and Tobago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6520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Trinidad and Tobago’s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Trinidad and Tobago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8806" y="2657676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353706" y="2423949"/>
            <a:ext cx="2591744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Trinidad and Tobago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Trinidad and Tobago’s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33" name="Chart 632"/>
          <p:cNvGraphicFramePr/>
          <p:nvPr/>
        </p:nvGraphicFramePr>
        <p:xfrm>
          <a:off x="1524000" y="169418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" name="Chart 633"/>
          <p:cNvGraphicFramePr/>
          <p:nvPr/>
        </p:nvGraphicFramePr>
        <p:xfrm>
          <a:off x="1524000" y="16497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275" y="325033"/>
            <a:ext cx="11855450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Trinidad and Tobago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92461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Trinidad and Tobago’s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9144" y="1457652"/>
            <a:ext cx="2138813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AND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Trinidad and Tobago’s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86360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Trinidad and Tobago's overall scores decreased from 2020 to 2022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largely due to a failure to reduce affordability.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5" name="Chart 634"/>
          <p:cNvGraphicFramePr/>
          <p:nvPr/>
        </p:nvGraphicFramePr>
        <p:xfrm>
          <a:off x="1524000" y="144843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Trinidad and Tobago, 2022</vt:lpstr>
      <vt:lpstr>How does Trinidad and Tobago compare to other countries?</vt:lpstr>
      <vt:lpstr>How does Trinidad and Tobago compare to other countries?</vt:lpstr>
      <vt:lpstr>Trinidad and Tobago’s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2025-04-10T18:22:27Z</dcterms:created>
  <dcterms:modified xsi:type="dcterms:W3CDTF">2025-04-10T18:22:43Z</dcterms:modified>
</cp:coreProperties>
</file>