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70" r:id="rId2"/>
    <p:sldId id="771" r:id="rId3"/>
    <p:sldId id="772" r:id="rId4"/>
    <p:sldId id="7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21-B34E-927C-B9D685CB2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3'!$B$2426:$F$2426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21-B34E-927C-B9D685CB2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80462882"/>
        <c:axId val="317497212"/>
      </c:barChart>
      <c:catAx>
        <c:axId val="48046288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17497212"/>
        <c:crosses val="autoZero"/>
        <c:auto val="1"/>
        <c:lblAlgn val="ctr"/>
        <c:lblOffset val="100"/>
        <c:noMultiLvlLbl val="0"/>
      </c:catAx>
      <c:valAx>
        <c:axId val="3174972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8046288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6e7f260-3aeb-4a05-8617-4e3db8013dd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D-184E-9079-873B2F8AA0B7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3'!$A$2428:$A$2432</c:f>
              <c:strCache>
                <c:ptCount val="5"/>
                <c:pt idx="0">
                  <c:v>Tajikistan</c:v>
                </c:pt>
                <c:pt idx="1">
                  <c:v>European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3'!$F$2428:$F$2432</c:f>
              <c:numCache>
                <c:formatCode>General</c:formatCode>
                <c:ptCount val="5"/>
                <c:pt idx="0" formatCode="0.00">
                  <c:v>1.75</c:v>
                </c:pt>
                <c:pt idx="1">
                  <c:v>2.64</c:v>
                </c:pt>
                <c:pt idx="2">
                  <c:v>1.4923469387755099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D-184E-9079-873B2F8AA0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804099341"/>
        <c:axId val="841581175"/>
      </c:barChart>
      <c:catAx>
        <c:axId val="80409934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41581175"/>
        <c:crosses val="autoZero"/>
        <c:auto val="1"/>
        <c:lblAlgn val="ctr"/>
        <c:lblOffset val="100"/>
        <c:noMultiLvlLbl val="0"/>
      </c:catAx>
      <c:valAx>
        <c:axId val="84158117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0409934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bbe0ed7-ed4d-4a56-a9af-9cb604b9c94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3'!$A$2428</c:f>
              <c:strCache>
                <c:ptCount val="1"/>
                <c:pt idx="0">
                  <c:v>Tajikistan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3'!$B$2428:$E$2428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0-A341-89D4-D3C535140A70}"/>
            </c:ext>
          </c:extLst>
        </c:ser>
        <c:ser>
          <c:idx val="1"/>
          <c:order val="1"/>
          <c:tx>
            <c:strRef>
              <c:f>'[Final to be sent to Bolu (1).xlsm]Slide 3'!$A$2429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3'!$B$2429:$E$2429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0-A341-89D4-D3C535140A70}"/>
            </c:ext>
          </c:extLst>
        </c:ser>
        <c:ser>
          <c:idx val="2"/>
          <c:order val="2"/>
          <c:tx>
            <c:strRef>
              <c:f>'[Final to be sent to Bolu (1).xlsm]Slide 3'!$A$2430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3'!$B$2430:$E$2430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60-A341-89D4-D3C535140A70}"/>
            </c:ext>
          </c:extLst>
        </c:ser>
        <c:ser>
          <c:idx val="3"/>
          <c:order val="3"/>
          <c:tx>
            <c:strRef>
              <c:f>'[Final to be sent to Bolu (1).xlsm]Slide 3'!$A$2431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3'!$B$2431:$E$2431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0-A341-89D4-D3C535140A70}"/>
            </c:ext>
          </c:extLst>
        </c:ser>
        <c:ser>
          <c:idx val="4"/>
          <c:order val="4"/>
          <c:tx>
            <c:strRef>
              <c:f>'[Final to be sent to Bolu (1).xlsm]Slide 3'!$A$2432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3'!$B$2432:$E$2432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0-A341-89D4-D3C535140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76349379"/>
        <c:axId val="318499045"/>
      </c:barChart>
      <c:catAx>
        <c:axId val="87634937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18499045"/>
        <c:crosses val="autoZero"/>
        <c:auto val="1"/>
        <c:lblAlgn val="ctr"/>
        <c:lblOffset val="100"/>
        <c:noMultiLvlLbl val="0"/>
      </c:catAx>
      <c:valAx>
        <c:axId val="31849904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763493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981bfe3-bb69-4b8f-8bf0-e7a030d2a1e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3'!$A$2422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3'!$B$2422:$F$2422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7-FF4F-A3BA-783D5007B8B3}"/>
            </c:ext>
          </c:extLst>
        </c:ser>
        <c:ser>
          <c:idx val="1"/>
          <c:order val="1"/>
          <c:tx>
            <c:strRef>
              <c:f>'[Final to be sent to Bolu (1).xlsm]Slide 3'!$A$2423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3'!$B$2423:$F$2423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27-FF4F-A3BA-783D5007B8B3}"/>
            </c:ext>
          </c:extLst>
        </c:ser>
        <c:ser>
          <c:idx val="2"/>
          <c:order val="2"/>
          <c:tx>
            <c:strRef>
              <c:f>'[Final to be sent to Bolu (1).xlsm]Slide 3'!$A$2424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3'!$B$2424:$F$2424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0.5</c:v>
                </c:pt>
                <c:pt idx="3">
                  <c:v>4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7-FF4F-A3BA-783D5007B8B3}"/>
            </c:ext>
          </c:extLst>
        </c:ser>
        <c:ser>
          <c:idx val="3"/>
          <c:order val="3"/>
          <c:tx>
            <c:strRef>
              <c:f>'[Final to be sent to Bolu (1).xlsm]Slide 3'!$A$2425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3'!$B$2425:$F$2425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27-FF4F-A3BA-783D5007B8B3}"/>
            </c:ext>
          </c:extLst>
        </c:ser>
        <c:ser>
          <c:idx val="4"/>
          <c:order val="4"/>
          <c:tx>
            <c:strRef>
              <c:f>'[Final to be sent to Bolu (1).xlsm]Slide 3'!$A$2426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3'!$B$2426:$F$2426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27-FF4F-A3BA-783D5007B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44789026"/>
        <c:axId val="692254878"/>
      </c:barChart>
      <c:catAx>
        <c:axId val="94478902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92254878"/>
        <c:crosses val="autoZero"/>
        <c:auto val="1"/>
        <c:lblAlgn val="ctr"/>
        <c:lblOffset val="100"/>
        <c:noMultiLvlLbl val="0"/>
      </c:catAx>
      <c:valAx>
        <c:axId val="69225487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4478902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8e658fe-69a3-4ff2-960c-76cf1d37240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E3B46-84E4-8B49-A89D-0B05F6266B8A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B6FB9-F3A5-114A-B39C-50603E517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Chart 615"/>
          <p:cNvGraphicFramePr/>
          <p:nvPr/>
        </p:nvGraphicFramePr>
        <p:xfrm>
          <a:off x="1524000" y="160782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Tajikistan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6520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Tajikistan’s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Tajikistan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0887" y="24435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459470" y="2336255"/>
            <a:ext cx="2308225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Tajikistan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Tajikistan’s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17" name="Chart 616"/>
          <p:cNvGraphicFramePr/>
          <p:nvPr/>
        </p:nvGraphicFramePr>
        <p:xfrm>
          <a:off x="1524000" y="14998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" name="Chart 617"/>
          <p:cNvGraphicFramePr/>
          <p:nvPr/>
        </p:nvGraphicFramePr>
        <p:xfrm>
          <a:off x="1524000" y="18608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Tajikistan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Tajikistan’s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4298" y="1666396"/>
            <a:ext cx="2203659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Tajikistan’s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62103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Tajikistan's overall score increased from 2014 to 2022 with fluctuations in between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an increase in the tax share of price and an improvement in the tax structure, yet a failure to reduce affordability.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9" name="Chart 618"/>
          <p:cNvGraphicFramePr/>
          <p:nvPr/>
        </p:nvGraphicFramePr>
        <p:xfrm>
          <a:off x="1524000" y="15811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Tajikistan, 2022</vt:lpstr>
      <vt:lpstr>How does Tajikistan compare to other countries?</vt:lpstr>
      <vt:lpstr>How does Tajikistan compare to other countries?</vt:lpstr>
      <vt:lpstr>Tajikistan’s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2025-04-10T18:05:13Z</dcterms:created>
  <dcterms:modified xsi:type="dcterms:W3CDTF">2025-04-10T18:05:27Z</dcterms:modified>
</cp:coreProperties>
</file>