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775" r:id="rId2"/>
    <p:sldId id="776" r:id="rId3"/>
    <p:sldId id="777" r:id="rId4"/>
    <p:sldId id="7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E4-6141-8CEE-D07922A548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3'!$B$2440:$F$2440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4.5</c:v>
                </c:pt>
                <c:pt idx="3">
                  <c:v>1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E4-6141-8CEE-D07922A548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06168875"/>
        <c:axId val="159084656"/>
      </c:barChart>
      <c:catAx>
        <c:axId val="90616887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59084656"/>
        <c:crosses val="autoZero"/>
        <c:auto val="1"/>
        <c:lblAlgn val="ctr"/>
        <c:lblOffset val="100"/>
        <c:noMultiLvlLbl val="0"/>
      </c:catAx>
      <c:valAx>
        <c:axId val="15908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0616887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ed846c2-9793-474a-8840-07dc190042dc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F8-394D-BA8C-5A34DF3D8DE8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3'!$A$2442:$A$2446</c:f>
              <c:strCache>
                <c:ptCount val="5"/>
                <c:pt idx="0">
                  <c:v>Thailand</c:v>
                </c:pt>
                <c:pt idx="1">
                  <c:v>South-East Asian region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3'!$F$2442:$F$2446</c:f>
              <c:numCache>
                <c:formatCode>General</c:formatCode>
                <c:ptCount val="5"/>
                <c:pt idx="0" formatCode="0.00">
                  <c:v>1.875</c:v>
                </c:pt>
                <c:pt idx="1">
                  <c:v>1.6388888888888899</c:v>
                </c:pt>
                <c:pt idx="2">
                  <c:v>1.984375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F8-394D-BA8C-5A34DF3D8D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625926942"/>
        <c:axId val="155967238"/>
      </c:barChart>
      <c:catAx>
        <c:axId val="62592694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55967238"/>
        <c:crosses val="autoZero"/>
        <c:auto val="1"/>
        <c:lblAlgn val="ctr"/>
        <c:lblOffset val="100"/>
        <c:noMultiLvlLbl val="0"/>
      </c:catAx>
      <c:valAx>
        <c:axId val="15596723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2592694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ee4f28f-cf57-4e2f-b93c-8885665338f1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3'!$A$2442</c:f>
              <c:strCache>
                <c:ptCount val="1"/>
                <c:pt idx="0">
                  <c:v>Thailand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3'!$B$2442:$E$2442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4.5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F-BD4A-9AF3-E14289A72200}"/>
            </c:ext>
          </c:extLst>
        </c:ser>
        <c:ser>
          <c:idx val="1"/>
          <c:order val="1"/>
          <c:tx>
            <c:strRef>
              <c:f>'[Final to be sent to Bolu (1).xlsm]Slide 3'!$A$2443</c:f>
              <c:strCache>
                <c:ptCount val="1"/>
                <c:pt idx="0">
                  <c:v>South-East Asian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3'!$B$2443:$E$2443</c:f>
              <c:numCache>
                <c:formatCode>General</c:formatCode>
                <c:ptCount val="4"/>
                <c:pt idx="0">
                  <c:v>2.8888888888888902</c:v>
                </c:pt>
                <c:pt idx="1">
                  <c:v>0.3</c:v>
                </c:pt>
                <c:pt idx="2">
                  <c:v>1.72727272727273</c:v>
                </c:pt>
                <c:pt idx="3">
                  <c:v>1.1818181818181801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F-BD4A-9AF3-E14289A72200}"/>
            </c:ext>
          </c:extLst>
        </c:ser>
        <c:ser>
          <c:idx val="2"/>
          <c:order val="2"/>
          <c:tx>
            <c:strRef>
              <c:f>'[Final to be sent to Bolu (1).xlsm]Slide 3'!$A$2444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3'!$B$2444:$E$2444</c:f>
              <c:numCache>
                <c:formatCode>General</c:formatCode>
                <c:ptCount val="4"/>
                <c:pt idx="0">
                  <c:v>2.2708333333333299</c:v>
                </c:pt>
                <c:pt idx="1">
                  <c:v>0.63461538461538503</c:v>
                </c:pt>
                <c:pt idx="2">
                  <c:v>2.1226415094339601</c:v>
                </c:pt>
                <c:pt idx="3">
                  <c:v>3.0188679245282999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0F-BD4A-9AF3-E14289A72200}"/>
            </c:ext>
          </c:extLst>
        </c:ser>
        <c:ser>
          <c:idx val="3"/>
          <c:order val="3"/>
          <c:tx>
            <c:strRef>
              <c:f>'[Final to be sent to Bolu (1).xlsm]Slide 3'!$A$2445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3'!$B$2445:$E$2445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0F-BD4A-9AF3-E14289A72200}"/>
            </c:ext>
          </c:extLst>
        </c:ser>
        <c:ser>
          <c:idx val="4"/>
          <c:order val="4"/>
          <c:tx>
            <c:strRef>
              <c:f>'[Final to be sent to Bolu (1).xlsm]Slide 3'!$A$2446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3'!$B$2446:$E$2446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F-BD4A-9AF3-E14289A72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168587368"/>
        <c:axId val="428677300"/>
      </c:barChart>
      <c:catAx>
        <c:axId val="168587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28677300"/>
        <c:crosses val="autoZero"/>
        <c:auto val="1"/>
        <c:lblAlgn val="ctr"/>
        <c:lblOffset val="100"/>
        <c:noMultiLvlLbl val="0"/>
      </c:catAx>
      <c:valAx>
        <c:axId val="4286773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685873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6b66536-d6a3-47a5-9cdf-03b170952e34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3'!$A$2436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3'!$B$2436:$F$2436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C-E14A-9EB3-897052D5B461}"/>
            </c:ext>
          </c:extLst>
        </c:ser>
        <c:ser>
          <c:idx val="1"/>
          <c:order val="1"/>
          <c:tx>
            <c:strRef>
              <c:f>'[Final to be sent to Bolu (1).xlsm]Slide 3'!$A$2437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3'!$B$2437:$F$2437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 formatCode="0.0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AC-E14A-9EB3-897052D5B461}"/>
            </c:ext>
          </c:extLst>
        </c:ser>
        <c:ser>
          <c:idx val="2"/>
          <c:order val="2"/>
          <c:tx>
            <c:strRef>
              <c:f>'[Final to be sent to Bolu (1).xlsm]Slide 3'!$A$2438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3'!$B$2438:$F$2438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AC-E14A-9EB3-897052D5B461}"/>
            </c:ext>
          </c:extLst>
        </c:ser>
        <c:ser>
          <c:idx val="3"/>
          <c:order val="3"/>
          <c:tx>
            <c:strRef>
              <c:f>'[Final to be sent to Bolu (1).xlsm]Slide 3'!$A$2439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3'!$B$2439:$F$2439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AC-E14A-9EB3-897052D5B461}"/>
            </c:ext>
          </c:extLst>
        </c:ser>
        <c:ser>
          <c:idx val="4"/>
          <c:order val="4"/>
          <c:tx>
            <c:strRef>
              <c:f>'[Final to be sent to Bolu (1).xlsm]Slide 3'!$A$2440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3'!$B$2440:$F$2440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4.5</c:v>
                </c:pt>
                <c:pt idx="3">
                  <c:v>1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AC-E14A-9EB3-897052D5B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510725585"/>
        <c:axId val="326256726"/>
      </c:barChart>
      <c:catAx>
        <c:axId val="51072558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26256726"/>
        <c:crosses val="autoZero"/>
        <c:auto val="1"/>
        <c:lblAlgn val="ctr"/>
        <c:lblOffset val="100"/>
        <c:noMultiLvlLbl val="0"/>
      </c:catAx>
      <c:valAx>
        <c:axId val="32625672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1072558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6535d8e-b0a3-4e0b-a4dc-5d251f584b89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D7BA1-BA35-F244-B40F-C5ABB684E981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5F3BD-447D-8948-9BB0-2B715381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6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0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3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0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9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5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9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5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3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" name="Chart 619"/>
          <p:cNvGraphicFramePr/>
          <p:nvPr/>
        </p:nvGraphicFramePr>
        <p:xfrm>
          <a:off x="1524000" y="17081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Thailand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6520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Thailand’s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Thailand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88806" y="2789485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566095" y="2355015"/>
            <a:ext cx="2188210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Thailand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Thailand’s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621" name="Chart 620"/>
          <p:cNvGraphicFramePr/>
          <p:nvPr/>
        </p:nvGraphicFramePr>
        <p:xfrm>
          <a:off x="1524000" y="14414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2" name="Chart 621"/>
          <p:cNvGraphicFramePr/>
          <p:nvPr/>
        </p:nvGraphicFramePr>
        <p:xfrm>
          <a:off x="1524000" y="152518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Thailand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Thailand’s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3440" y="1640128"/>
            <a:ext cx="2018464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Thailand’s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609600" y="717550"/>
          <a:ext cx="10972800" cy="601964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96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Thailand's overall score relatively stayed unchanged between 2014 and 2022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because the tax structure became less effective while tax share of price increased.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3" name="Chart 622"/>
          <p:cNvGraphicFramePr/>
          <p:nvPr/>
        </p:nvGraphicFramePr>
        <p:xfrm>
          <a:off x="1524000" y="143192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225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Thailand, 2022</vt:lpstr>
      <vt:lpstr>How does Thailand compare to other countries?</vt:lpstr>
      <vt:lpstr>How does Thailand compare to other countries?</vt:lpstr>
      <vt:lpstr>Thailand’s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2025-04-10T18:05:33Z</dcterms:created>
  <dcterms:modified xsi:type="dcterms:W3CDTF">2025-04-10T18:06:40Z</dcterms:modified>
</cp:coreProperties>
</file>