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20" r:id="rId2"/>
    <p:sldId id="421" r:id="rId3"/>
    <p:sldId id="422" r:id="rId4"/>
    <p:sldId id="4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oluwatifeaderounmu\Documents\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1)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17951638278767E-2"/>
          <c:y val="2.1722483538187794E-2"/>
          <c:w val="0.94995775197214638"/>
          <c:h val="0.879415216062310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BFD-44FF-A5A2-79487F5C0298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3.00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BFD-44FF-A5A2-79487F5C0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3'!$B$1131:$F$1131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D-4D49-B4E6-99A1998AD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919407"/>
        <c:axId val="37929967"/>
      </c:barChart>
      <c:catAx>
        <c:axId val="3791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929967"/>
        <c:crosses val="autoZero"/>
        <c:auto val="1"/>
        <c:lblAlgn val="ctr"/>
        <c:lblOffset val="100"/>
        <c:noMultiLvlLbl val="0"/>
      </c:catAx>
      <c:valAx>
        <c:axId val="3792996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91940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3945039"/>
        <c:axId val="510521216"/>
      </c:barChart>
      <c:catAx>
        <c:axId val="183394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21216"/>
        <c:crosses val="autoZero"/>
        <c:auto val="1"/>
        <c:lblAlgn val="ctr"/>
        <c:lblOffset val="100"/>
        <c:noMultiLvlLbl val="0"/>
      </c:catAx>
      <c:valAx>
        <c:axId val="5105212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94503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D4-A148-8DE1-D8422EE910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3'!$A$1133:$A$1137</c:f>
              <c:strCache>
                <c:ptCount val="5"/>
                <c:pt idx="0">
                  <c:v>Eswatini</c:v>
                </c:pt>
                <c:pt idx="1">
                  <c:v>African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3'!$B$1132:$F$1132</c:f>
              <c:numCache>
                <c:formatCode>0.00</c:formatCode>
                <c:ptCount val="5"/>
                <c:pt idx="0">
                  <c:v>3</c:v>
                </c:pt>
                <c:pt idx="1">
                  <c:v>1.53</c:v>
                </c:pt>
                <c:pt idx="2" formatCode="General">
                  <c:v>1.49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4-A148-8DE1-D8422EE910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2512255"/>
        <c:axId val="2002512735"/>
      </c:barChart>
      <c:catAx>
        <c:axId val="200251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2512735"/>
        <c:crosses val="autoZero"/>
        <c:auto val="1"/>
        <c:lblAlgn val="ctr"/>
        <c:lblOffset val="100"/>
        <c:noMultiLvlLbl val="0"/>
      </c:catAx>
      <c:valAx>
        <c:axId val="200251273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25122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3'!$A$1133</c:f>
              <c:strCache>
                <c:ptCount val="1"/>
                <c:pt idx="0">
                  <c:v>Eswatini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3'!$B$1133:$E$1133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A45-CA47-B45E-5520D6A8A838}"/>
            </c:ext>
          </c:extLst>
        </c:ser>
        <c:ser>
          <c:idx val="1"/>
          <c:order val="1"/>
          <c:tx>
            <c:strRef>
              <c:f>'Slide 3'!$A$1134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3'!$B$1134:$E$1134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A45-CA47-B45E-5520D6A8A838}"/>
            </c:ext>
          </c:extLst>
        </c:ser>
        <c:ser>
          <c:idx val="2"/>
          <c:order val="2"/>
          <c:tx>
            <c:strRef>
              <c:f>'Slide 3'!$A$1135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3'!$B$1135:$E$1135</c:f>
              <c:numCache>
                <c:formatCode>General</c:formatCode>
                <c:ptCount val="4"/>
                <c:pt idx="0">
                  <c:v>1.6938775510204083</c:v>
                </c:pt>
                <c:pt idx="1">
                  <c:v>0.58490566037735847</c:v>
                </c:pt>
                <c:pt idx="2">
                  <c:v>1.3365384615384615</c:v>
                </c:pt>
                <c:pt idx="3">
                  <c:v>2.3846153846153846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A45-CA47-B45E-5520D6A8A838}"/>
            </c:ext>
          </c:extLst>
        </c:ser>
        <c:ser>
          <c:idx val="3"/>
          <c:order val="3"/>
          <c:tx>
            <c:strRef>
              <c:f>'Slide 3'!$A$1136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3'!$B$1136:$E$1136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A45-CA47-B45E-5520D6A8A838}"/>
            </c:ext>
          </c:extLst>
        </c:ser>
        <c:ser>
          <c:idx val="4"/>
          <c:order val="4"/>
          <c:tx>
            <c:strRef>
              <c:f>'Slide 3'!$A$1137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3'!$B$1137:$E$1137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A45-CA47-B45E-5520D6A8A8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7267919"/>
        <c:axId val="2027265519"/>
      </c:barChart>
      <c:catAx>
        <c:axId val="202726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7265519"/>
        <c:crosses val="autoZero"/>
        <c:auto val="1"/>
        <c:lblAlgn val="ctr"/>
        <c:lblOffset val="100"/>
        <c:noMultiLvlLbl val="0"/>
      </c:catAx>
      <c:valAx>
        <c:axId val="202726551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726791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'Slide 3'!$A$1128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3'!$B$1128:$F$1128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1.5</c:v>
                </c:pt>
                <c:pt idx="3">
                  <c:v>5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7C-2C41-A650-D794896C0B53}"/>
            </c:ext>
          </c:extLst>
        </c:ser>
        <c:ser>
          <c:idx val="2"/>
          <c:order val="1"/>
          <c:tx>
            <c:strRef>
              <c:f>'Slide 3'!$A$1129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B6EB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3'!$B$1129:$F$1129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7C-2C41-A650-D794896C0B53}"/>
            </c:ext>
          </c:extLst>
        </c:ser>
        <c:ser>
          <c:idx val="3"/>
          <c:order val="2"/>
          <c:tx>
            <c:strRef>
              <c:f>'Slide 3'!$A$1130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3'!$B$1130:$F$1130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 formatCode="0.0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7C-2C41-A650-D794896C0B53}"/>
            </c:ext>
          </c:extLst>
        </c:ser>
        <c:ser>
          <c:idx val="4"/>
          <c:order val="3"/>
          <c:tx>
            <c:strRef>
              <c:f>'Slide 3'!$A$1144:$A$1145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3'!$B$1131:$F$1131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7C-2C41-A650-D794896C0B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7327439"/>
        <c:axId val="2027330799"/>
      </c:barChart>
      <c:catAx>
        <c:axId val="202732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7330799"/>
        <c:crosses val="autoZero"/>
        <c:auto val="1"/>
        <c:lblAlgn val="ctr"/>
        <c:lblOffset val="100"/>
        <c:noMultiLvlLbl val="0"/>
      </c:catAx>
      <c:valAx>
        <c:axId val="202733079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732743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4EBE0-B5F9-B84F-BFCA-33CB22F3A5AB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44CC9-4844-9746-983D-F2735A76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7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4FBFA-2590-36B2-1C1B-948E32CC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7C115-3291-5E04-97E5-C699602F1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2FA5A-7182-002C-0D90-BA0A04193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CC9E8-1243-41B2-2866-2468A50D9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37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2FDA-081E-354D-9DC0-367C3A8A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9B38A-6CDA-140F-A4AC-5F0C78FBE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7AC5-1F6D-6510-3A58-86D1F49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1EFE-DFFF-F169-18D2-20BC0F4C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24545-BCC7-6FA4-FD5C-B76C1CB7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AB9-5B9E-5C8A-36DD-546F2D24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F961-D348-8025-3063-ACA81587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90B2-BCF9-7F5C-2E56-D5A636EF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293D-1A75-BD93-B124-A3523945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0C0C-84D7-1BFB-37B0-2B919A71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7B484-18F1-4CC0-716B-A03A9F387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E9F1C-77C6-2554-9474-F4CA78FA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AF83-C0AE-6699-0652-BC1873F0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AA55-698B-E018-76E2-D7483EB6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1E19-B87C-1DCD-4B86-43E455B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4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B499-6FE2-CB31-89E9-4FB2BB7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0187-4C3B-5802-0235-7DF93F20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D8E3-7B21-A304-21BF-C732917F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CE9EA-CA55-018F-606C-1FC4BFC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E9E2-4727-F030-D04C-BC4D6432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4B1F-7396-2864-089D-72A0157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3BD92-9180-7703-A99F-8CCE4EA6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FE6A-9F54-8166-6C24-E89A8C1C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6EF8-BD4C-ABA3-6A73-D430753B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EF62-69EC-2D39-CF46-05F4FB22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7D48-DF67-631D-5769-91C8A58F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CD02-D80B-BB16-A37C-52BA5AAB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E0B24-BB1F-7898-0D6B-D9DBE7135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7F519-C57D-042A-D51A-6A3ABAD0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CD8-0BE3-73E4-6D18-733CAC9C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1F442-494B-FCCC-DF36-822C09F8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8250-203C-1CC3-8197-2370A60D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A64A-695E-4390-3465-33458007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157A-9BF8-3FCB-1A04-AAA8EB7A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3766C-4FDD-8BA5-C658-F68F9C58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7E907-6552-0D65-EA0A-F62B7E19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85039-EEFD-D273-3B3F-48AB1A31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73D45-3E22-BE37-1795-96520677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3046F-9DED-AF57-AC96-12EFDF86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4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5BF0-91D0-E47A-DC23-D547C48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82984-B053-0985-29C5-75887058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49314-9ED7-3B4C-1BD3-D46CB87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B9D6B-511A-300F-80BE-C6F2150C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9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FDFE-28DC-CCD0-8EF7-1A5B919C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7D923-D1FC-55B2-2776-F0ED96EC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8AA13-B786-4A68-7169-2C69F4D9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6D0B-63D5-AE71-12A5-7B7214D1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093D-5D77-5234-63F5-61D3B7A0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E28D1-31EB-AEEA-FBAB-519C3A0C7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77D90-EE16-735F-ED34-B4DE9BE3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8463-68B2-5D70-E593-9DA65BF5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30D67-00DB-C957-91CF-CE09619A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3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341A-24A1-C6F4-098B-82842DA0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CE51-F4EB-4677-CFC9-0E4EC477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71C2-74DE-63F8-B841-8F2994A3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04602-6E8F-FF8B-5536-9CEE16B5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B3B8-9685-C35B-312E-D8E4F2D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F53-2572-88FA-9BB9-FE1D9BC1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2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44CBA-BF0E-4D9D-F189-35B42BB0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854F6-2F5E-0649-3A1C-2EA4F6B6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3AC2-B8AC-7ECB-7119-6B9215E6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413F1-14F0-80B6-F03B-3535C613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6A07-5F97-5FF2-A946-FFC2FF00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8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6D8D9-23A6-59C9-B7DB-2CB528B7F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B4583F-143D-B597-4653-9920E06BDC1C}"/>
              </a:ext>
            </a:extLst>
          </p:cNvPr>
          <p:cNvGraphicFramePr>
            <a:graphicFrameLocks/>
          </p:cNvGraphicFramePr>
          <p:nvPr/>
        </p:nvGraphicFramePr>
        <p:xfrm>
          <a:off x="1524000" y="1759353"/>
          <a:ext cx="9144000" cy="457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4225CB7-481D-976A-E8B1-F8BAD76C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Eswatini,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FDB72-1956-2C3A-EA0D-4C7A9843B419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Eswatini’s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C17BCE-EF58-A593-BF3D-384EABBA4208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Eswatini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57C38F-7D1E-2715-C7BB-B096B829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1636FD-1F4C-61CC-79E4-857EDC016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AAF435-EEF0-05E1-8B04-3F312A68A23D}"/>
              </a:ext>
            </a:extLst>
          </p:cNvPr>
          <p:cNvSpPr/>
          <p:nvPr/>
        </p:nvSpPr>
        <p:spPr>
          <a:xfrm>
            <a:off x="9965145" y="2524254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21476-1F85-FEA1-0F6B-0DDF023DBC1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F52C1122-64F3-9C4D-8126-03930954C649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Arrow: Down 4">
            <a:extLst>
              <a:ext uri="{FF2B5EF4-FFF2-40B4-BE49-F238E27FC236}">
                <a16:creationId xmlns:a16="http://schemas.microsoft.com/office/drawing/2014/main" id="{88846EA3-B5BE-60B3-38C0-A94FE4BBF063}"/>
              </a:ext>
            </a:extLst>
          </p:cNvPr>
          <p:cNvSpPr/>
          <p:nvPr/>
        </p:nvSpPr>
        <p:spPr>
          <a:xfrm rot="10800000">
            <a:off x="9132217" y="1895744"/>
            <a:ext cx="1134328" cy="1311496"/>
          </a:xfrm>
          <a:prstGeom prst="down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655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B20B2-6894-3F7C-1E21-6362C8AD2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A29510D-C816-15BA-6EFD-263A308E650C}"/>
              </a:ext>
            </a:extLst>
          </p:cNvPr>
          <p:cNvGraphicFramePr>
            <a:graphicFrameLocks/>
          </p:cNvGraphicFramePr>
          <p:nvPr/>
        </p:nvGraphicFramePr>
        <p:xfrm>
          <a:off x="1524000" y="15141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F3B70A6-873A-E760-FBFF-6A00CE5F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Eswatini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19CA2-D87A-850A-2801-024FBD5EF8FA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Eswatini’s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EF1ECD3-9436-6505-8E27-DC27C3DFE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BAAA3-6A0A-4632-6A04-C9E379ABAB5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BB2FB-F8B1-1E9E-9E3B-5C86D67535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A712C032-772D-0CAA-9198-4641DE8D25BB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2F81ED-A7FF-B752-5471-D0945EED8950}"/>
              </a:ext>
            </a:extLst>
          </p:cNvPr>
          <p:cNvGraphicFramePr>
            <a:graphicFrameLocks/>
          </p:cNvGraphicFramePr>
          <p:nvPr/>
        </p:nvGraphicFramePr>
        <p:xfrm>
          <a:off x="1732547" y="152454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8462977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2A55E-B357-9FDF-12C6-28FBF1BA2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42F55-4FA1-5CA2-02A1-CCAD8EB0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Eswatini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BF12F7-723B-A1EA-ADD1-2FBF5F9187D5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Estonia’s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D0A296-DE6F-AEED-914D-57D5834A9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04C313-53E9-35AE-2D74-7CEFF385C551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58AB2-B9FF-6B9A-3D84-7A00B00EA8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36A2B6FA-A36A-8643-B1DD-439D0BB41CC3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211C18-176C-9DF8-C661-B4490C1FBEFA}"/>
              </a:ext>
            </a:extLst>
          </p:cNvPr>
          <p:cNvSpPr/>
          <p:nvPr/>
        </p:nvSpPr>
        <p:spPr>
          <a:xfrm>
            <a:off x="4278754" y="1708920"/>
            <a:ext cx="2260591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&amp;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963F70-17EA-04A7-DE7A-BA7D9736406C}"/>
              </a:ext>
            </a:extLst>
          </p:cNvPr>
          <p:cNvGraphicFramePr>
            <a:graphicFrameLocks/>
          </p:cNvGraphicFramePr>
          <p:nvPr/>
        </p:nvGraphicFramePr>
        <p:xfrm>
          <a:off x="1524000" y="168936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273019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2CFC0-407F-FB36-6149-6FAB6109C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32A12-4074-B32D-E145-8404A30C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Eswatini’s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F48DC-F2C9-B573-9EF9-987968751FC2}"/>
              </a:ext>
            </a:extLst>
          </p:cNvPr>
          <p:cNvSpPr txBox="1"/>
          <p:nvPr/>
        </p:nvSpPr>
        <p:spPr>
          <a:xfrm>
            <a:off x="469900" y="717310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Eswatini's overall score increased over time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reduction in cigarette affordability over time and a small increase in the tax share of price.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22CB8CF0-9721-9731-7D04-F6B78F431121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641DC9-5179-E226-6496-3B5C8AF7F3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59174-EBCF-DE71-53EC-57E0CA44C3B5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B3713A-EA5E-4103-174A-2839B71E434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FF658F-D489-137F-7DA0-8F7E96C38BE3}"/>
              </a:ext>
            </a:extLst>
          </p:cNvPr>
          <p:cNvGraphicFramePr>
            <a:graphicFrameLocks/>
          </p:cNvGraphicFramePr>
          <p:nvPr/>
        </p:nvGraphicFramePr>
        <p:xfrm>
          <a:off x="1524000" y="157989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216374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231</Words>
  <Application>Microsoft Macintosh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Eswatini, 2022</vt:lpstr>
      <vt:lpstr>How does Eswatini compare to other countries?</vt:lpstr>
      <vt:lpstr>How does Eswatini compare to other countries?</vt:lpstr>
      <vt:lpstr>Eswatini’s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2025-03-31T17:28:09Z</dcterms:created>
  <dcterms:modified xsi:type="dcterms:W3CDTF">2025-03-31T17:29:20Z</dcterms:modified>
</cp:coreProperties>
</file>