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05" r:id="rId2"/>
    <p:sldId id="406" r:id="rId3"/>
    <p:sldId id="407" r:id="rId4"/>
    <p:sldId id="4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50596760190072E-2"/>
          <c:y val="4.5887476037412674E-2"/>
          <c:w val="0.94002905933144865"/>
          <c:h val="0.893258853477119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9F-4C2C-BCC1-841B8828C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3'!$B$1090:$F$1090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1.5</c:v>
                </c:pt>
                <c:pt idx="3">
                  <c:v>3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C-4F6C-97C9-BC2DA64203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624943"/>
        <c:axId val="788652783"/>
      </c:barChart>
      <c:catAx>
        <c:axId val="788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652783"/>
        <c:crosses val="autoZero"/>
        <c:auto val="1"/>
        <c:lblAlgn val="ctr"/>
        <c:lblOffset val="100"/>
        <c:noMultiLvlLbl val="0"/>
      </c:catAx>
      <c:valAx>
        <c:axId val="78865278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624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6-B04B-96F2-D0F8F5B232F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196-B04B-96F2-D0F8F5B23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3'!$A$1093:$A$1097</c:f>
              <c:strCache>
                <c:ptCount val="5"/>
                <c:pt idx="0">
                  <c:v>El Salvador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3'!$B$1092:$F$1092</c:f>
              <c:numCache>
                <c:formatCode>General</c:formatCode>
                <c:ptCount val="5"/>
                <c:pt idx="0" formatCode="0.00">
                  <c:v>1.875</c:v>
                </c:pt>
                <c:pt idx="1">
                  <c:v>1.9696969696969697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6-B04B-96F2-D0F8F5B232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8992783"/>
        <c:axId val="738994703"/>
      </c:barChart>
      <c:catAx>
        <c:axId val="73899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8994703"/>
        <c:crosses val="autoZero"/>
        <c:auto val="1"/>
        <c:lblAlgn val="ctr"/>
        <c:lblOffset val="100"/>
        <c:noMultiLvlLbl val="0"/>
      </c:catAx>
      <c:valAx>
        <c:axId val="73899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89927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3'!$A$1093</c:f>
              <c:strCache>
                <c:ptCount val="1"/>
                <c:pt idx="0">
                  <c:v>El Salvador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3'!$B$1093:$E$1093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9-544D-8B9C-4CE08D0447CC}"/>
            </c:ext>
          </c:extLst>
        </c:ser>
        <c:ser>
          <c:idx val="1"/>
          <c:order val="1"/>
          <c:tx>
            <c:strRef>
              <c:f>'Slide 3'!$A$1094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3'!$B$1094:$E$1094</c:f>
              <c:numCache>
                <c:formatCode>General</c:formatCode>
                <c:ptCount val="4"/>
                <c:pt idx="0">
                  <c:v>2.5454545454545454</c:v>
                </c:pt>
                <c:pt idx="1">
                  <c:v>0.3235294117647059</c:v>
                </c:pt>
                <c:pt idx="2">
                  <c:v>1.6</c:v>
                </c:pt>
                <c:pt idx="3">
                  <c:v>3.2857142857142856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9-544D-8B9C-4CE08D0447CC}"/>
            </c:ext>
          </c:extLst>
        </c:ser>
        <c:ser>
          <c:idx val="2"/>
          <c:order val="2"/>
          <c:tx>
            <c:strRef>
              <c:f>'Slide 3'!$A$1095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3'!$B$1095:$E$1095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A9-544D-8B9C-4CE08D0447CC}"/>
            </c:ext>
          </c:extLst>
        </c:ser>
        <c:ser>
          <c:idx val="3"/>
          <c:order val="3"/>
          <c:tx>
            <c:strRef>
              <c:f>'Slide 3'!$A$1096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3'!$B$1096:$E$1096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A9-544D-8B9C-4CE08D0447CC}"/>
            </c:ext>
          </c:extLst>
        </c:ser>
        <c:ser>
          <c:idx val="4"/>
          <c:order val="4"/>
          <c:tx>
            <c:strRef>
              <c:f>'Slide 3'!$A$1097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3'!$B$1097:$E$1097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A9-544D-8B9C-4CE08D0447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2696480"/>
        <c:axId val="1795967888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'Slide 3'!$B$1:$E$1</c15:sqref>
                        </c15:formulaRef>
                      </c:ext>
                    </c:extLst>
                    <c:strCache>
                      <c:ptCount val="4"/>
                      <c:pt idx="0">
                        <c:v>Cigarette price</c:v>
                      </c:pt>
                      <c:pt idx="1">
                        <c:v>Affordability change</c:v>
                      </c:pt>
                      <c:pt idx="2">
                        <c:v>Tax share</c:v>
                      </c:pt>
                      <c:pt idx="3">
                        <c:v>Tax structure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'Slide 3'!$B$1098:$E$1098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5A9-544D-8B9C-4CE08D0447CC}"/>
                  </c:ext>
                </c:extLst>
              </c15:ser>
            </c15:filteredBarSeries>
          </c:ext>
        </c:extLst>
      </c:barChart>
      <c:catAx>
        <c:axId val="17926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967888"/>
        <c:crosses val="autoZero"/>
        <c:auto val="1"/>
        <c:lblAlgn val="ctr"/>
        <c:lblOffset val="100"/>
        <c:noMultiLvlLbl val="0"/>
      </c:catAx>
      <c:valAx>
        <c:axId val="17959678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2696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3'!$A$1086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5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3'!$B$1086:$F$1086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D-2E4C-AE0A-BF65F257AEB9}"/>
            </c:ext>
          </c:extLst>
        </c:ser>
        <c:ser>
          <c:idx val="1"/>
          <c:order val="1"/>
          <c:tx>
            <c:v>2016</c:v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3'!$B$1087:$F$1087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D-2E4C-AE0A-BF65F257AEB9}"/>
            </c:ext>
          </c:extLst>
        </c:ser>
        <c:ser>
          <c:idx val="2"/>
          <c:order val="2"/>
          <c:tx>
            <c:v>2018</c:v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3'!$B$1088:$F$1088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1.5</c:v>
                </c:pt>
                <c:pt idx="3">
                  <c:v>3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D-2E4C-AE0A-BF65F257AEB9}"/>
            </c:ext>
          </c:extLst>
        </c:ser>
        <c:ser>
          <c:idx val="3"/>
          <c:order val="3"/>
          <c:tx>
            <c:v>2020</c:v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3'!$B$1089:$F$1089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D-2E4C-AE0A-BF65F257AEB9}"/>
            </c:ext>
          </c:extLst>
        </c:ser>
        <c:ser>
          <c:idx val="4"/>
          <c:order val="4"/>
          <c:tx>
            <c:v>2022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3'!$B$1090:$F$1090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1.5</c:v>
                </c:pt>
                <c:pt idx="3">
                  <c:v>3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D-2E4C-AE0A-BF65F257A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50591"/>
        <c:axId val="373231871"/>
      </c:barChart>
      <c:catAx>
        <c:axId val="6785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3231871"/>
        <c:crosses val="autoZero"/>
        <c:auto val="1"/>
        <c:lblAlgn val="ctr"/>
        <c:lblOffset val="100"/>
        <c:noMultiLvlLbl val="0"/>
      </c:catAx>
      <c:valAx>
        <c:axId val="37323187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8505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45D9-64CC-8045-B866-FB939FBB569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E2169-B348-5943-A539-2EFBB253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15095-5A23-FA88-CFED-5BEC92392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7B9BA-1298-23B9-DE8B-31A1DA32A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B4F79-6313-BF42-6C54-BBE569DE9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C9BB7-350D-BA24-6332-32A6266BC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3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4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5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F709-0717-0125-4B7B-2CE5B286B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66E081-3DB7-0CDB-B6FF-093B4E5F9718}"/>
              </a:ext>
            </a:extLst>
          </p:cNvPr>
          <p:cNvGraphicFramePr>
            <a:graphicFrameLocks/>
          </p:cNvGraphicFramePr>
          <p:nvPr/>
        </p:nvGraphicFramePr>
        <p:xfrm>
          <a:off x="1524000" y="167902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FD95B49-B257-DEEE-668A-F5865CCB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El Salvador,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8788D-31AF-EAA1-2AC0-E75674A8A8C2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El Salvador’s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7D9E8-61D6-BA00-936E-C768201E07E7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El Salvador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8EC824-A945-7AAC-9601-1A51FF43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ECB482-9C01-AB1A-ED65-EB5D0B64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64ABD9-A563-414E-0AC5-80704480EF47}"/>
              </a:ext>
            </a:extLst>
          </p:cNvPr>
          <p:cNvSpPr/>
          <p:nvPr/>
        </p:nvSpPr>
        <p:spPr>
          <a:xfrm>
            <a:off x="9858738" y="278677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C3167-9BB2-9AEA-6B80-58CBB89B267E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7F1993F9-141D-BE04-5C6F-2E914E20F096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Arrow: Up 4">
            <a:extLst>
              <a:ext uri="{FF2B5EF4-FFF2-40B4-BE49-F238E27FC236}">
                <a16:creationId xmlns:a16="http://schemas.microsoft.com/office/drawing/2014/main" id="{7814B295-5224-412C-3E98-09F8161534F9}"/>
              </a:ext>
            </a:extLst>
          </p:cNvPr>
          <p:cNvSpPr/>
          <p:nvPr/>
        </p:nvSpPr>
        <p:spPr>
          <a:xfrm>
            <a:off x="9134915" y="1890544"/>
            <a:ext cx="1069032" cy="2279561"/>
          </a:xfrm>
          <a:prstGeom prst="upArrow">
            <a:avLst/>
          </a:prstGeom>
          <a:solidFill>
            <a:srgbClr val="DD45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5002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EEDB0-A6CE-68A4-8BF2-E7B3A830A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A8418-3901-1916-567F-BEDCD0E3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El Salvador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280048-5EC0-066B-C376-36423F51B682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El Salvador’s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65668E-0BB9-6336-305B-7C2938231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84A3D-A817-F540-2D64-7D30B0F8CEE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69B26-C0B3-34A7-7CDE-A2A8AF9B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AC1CF25B-0E02-A109-58E7-8256B7CCCF37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1EE361-263A-FAC3-8BF6-5A198BD89978}"/>
              </a:ext>
            </a:extLst>
          </p:cNvPr>
          <p:cNvGraphicFramePr>
            <a:graphicFrameLocks/>
          </p:cNvGraphicFramePr>
          <p:nvPr/>
        </p:nvGraphicFramePr>
        <p:xfrm>
          <a:off x="1524000" y="142232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493457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101BC-3A96-E396-286B-C8769864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A12129-7CF0-2231-2C4B-437345ED43C8}"/>
              </a:ext>
            </a:extLst>
          </p:cNvPr>
          <p:cNvGraphicFramePr>
            <a:graphicFrameLocks/>
          </p:cNvGraphicFramePr>
          <p:nvPr/>
        </p:nvGraphicFramePr>
        <p:xfrm>
          <a:off x="1524000" y="168936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E2C9280-72A3-C4A0-A69B-EF3035C6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El Salvador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91243-9928-7867-0254-523EADDA45D2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El Salvador’s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230124-514B-FCEB-93B6-361556F2B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4B02C-1CD1-B16E-4C22-BD8F46DEFC5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CCB38-16E4-1963-AF33-9DC29FFA2E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79D73A01-35A0-25DE-190E-81348929A756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7BBE7F-2D77-FAFD-4046-4CADF109AD49}"/>
              </a:ext>
            </a:extLst>
          </p:cNvPr>
          <p:cNvSpPr/>
          <p:nvPr/>
        </p:nvSpPr>
        <p:spPr>
          <a:xfrm>
            <a:off x="4252503" y="1490165"/>
            <a:ext cx="2052044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4526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E052-67F6-D5DA-AD6D-6E6C9852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68E90-5127-B3C0-C1ED-55D1832F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El Salvador’s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88DD1-5D22-E9E1-27EB-FE1824F408E2}"/>
              </a:ext>
            </a:extLst>
          </p:cNvPr>
          <p:cNvSpPr txBox="1"/>
          <p:nvPr/>
        </p:nvSpPr>
        <p:spPr>
          <a:xfrm>
            <a:off x="722630" y="717310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El Salvador's overall score remained relatively constant over time, and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ere was a small decrease in 2022, due to a failure to reduce affordability.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200BBCA2-5A08-627F-0C4E-FF114E3516E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5E8CB3-F40B-3DF2-D312-9BB7363C3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BE24E-4044-92B2-3DA3-5A87EFAC5FBB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BAC0F-B366-BC8C-98A1-F48149032E9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5A8CD9-04CE-1697-B964-57E76B4DF0A3}"/>
              </a:ext>
            </a:extLst>
          </p:cNvPr>
          <p:cNvGraphicFramePr>
            <a:graphicFrameLocks/>
          </p:cNvGraphicFramePr>
          <p:nvPr/>
        </p:nvGraphicFramePr>
        <p:xfrm>
          <a:off x="1524000" y="152021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173846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El Salvador, 2022</vt:lpstr>
      <vt:lpstr>How does El Salvador compare to other countries?</vt:lpstr>
      <vt:lpstr>How does El Salvador compare to other countries?</vt:lpstr>
      <vt:lpstr>El Salvador’s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2025-04-10T16:52:29Z</dcterms:created>
  <dcterms:modified xsi:type="dcterms:W3CDTF">2025-04-10T16:53:38Z</dcterms:modified>
</cp:coreProperties>
</file>