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7"/>
  </p:notesMasterIdLst>
  <p:sldIdLst>
    <p:sldId id="357" r:id="rId3"/>
    <p:sldId id="358" r:id="rId4"/>
    <p:sldId id="359" r:id="rId5"/>
    <p:sldId id="3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1"/>
    <p:restoredTop sz="94648"/>
  </p:normalViewPr>
  <p:slideViewPr>
    <p:cSldViewPr snapToGrid="0">
      <p:cViewPr varScale="1">
        <p:scale>
          <a:sx n="55" d="100"/>
          <a:sy n="55" d="100"/>
        </p:scale>
        <p:origin x="20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4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margaretdorokhina/Desktop/Scorecard%202014-2022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74-DC4A-B819-DD2B7F72F6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Sheet5!$T$388:$X$388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Sheet5!$T$393:$X$393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74-DC4A-B819-DD2B7F72F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6025760"/>
        <c:axId val="1795858768"/>
      </c:barChart>
      <c:catAx>
        <c:axId val="134602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858768"/>
        <c:crosses val="autoZero"/>
        <c:auto val="1"/>
        <c:lblAlgn val="ctr"/>
        <c:lblOffset val="100"/>
        <c:noMultiLvlLbl val="0"/>
      </c:catAx>
      <c:valAx>
        <c:axId val="179585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0257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4E-794F-B6BF-BC40850D413E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Sheet5!$V$397:$Z$397</c:f>
              <c:strCache>
                <c:ptCount val="5"/>
                <c:pt idx="0">
                  <c:v>Slovakia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Sheet5!$V$402:$Z$402</c:f>
              <c:numCache>
                <c:formatCode>General</c:formatCode>
                <c:ptCount val="5"/>
                <c:pt idx="0">
                  <c:v>2.88</c:v>
                </c:pt>
                <c:pt idx="1">
                  <c:v>2.6354166666666665</c:v>
                </c:pt>
                <c:pt idx="2">
                  <c:v>2.6136363636363638</c:v>
                </c:pt>
                <c:pt idx="3">
                  <c:v>1.9911764705882353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E-794F-B6BF-BC40850D4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8839008"/>
        <c:axId val="1498950800"/>
      </c:barChart>
      <c:catAx>
        <c:axId val="149883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950800"/>
        <c:crosses val="autoZero"/>
        <c:auto val="1"/>
        <c:lblAlgn val="ctr"/>
        <c:lblOffset val="100"/>
        <c:noMultiLvlLbl val="0"/>
      </c:catAx>
      <c:valAx>
        <c:axId val="149895080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8390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Sheet5!$V$397</c:f>
              <c:strCache>
                <c:ptCount val="1"/>
                <c:pt idx="0">
                  <c:v>Slovakia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Sheet5!$U$398:$U$402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Sheet5!$V$398:$V$402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>
                  <c:v>2.88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1-664C-898D-AAD4A03ED57B}"/>
            </c:ext>
          </c:extLst>
        </c:ser>
        <c:ser>
          <c:idx val="1"/>
          <c:order val="1"/>
          <c:tx>
            <c:strRef>
              <c:f>Sheet5!$W$397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Sheet5!$U$398:$U$402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Sheet5!$W$398:$W$402</c:f>
              <c:numCache>
                <c:formatCode>General</c:formatCode>
                <c:ptCount val="5"/>
                <c:pt idx="0">
                  <c:v>2.9791666666666665</c:v>
                </c:pt>
                <c:pt idx="1">
                  <c:v>0.47169811320754718</c:v>
                </c:pt>
                <c:pt idx="2">
                  <c:v>3.5865384615384617</c:v>
                </c:pt>
                <c:pt idx="3">
                  <c:v>3.6346153846153846</c:v>
                </c:pt>
                <c:pt idx="4">
                  <c:v>2.6354166666666665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D1-664C-898D-AAD4A03ED57B}"/>
            </c:ext>
          </c:extLst>
        </c:ser>
        <c:ser>
          <c:idx val="2"/>
          <c:order val="2"/>
          <c:tx>
            <c:strRef>
              <c:f>Sheet5!$X$397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Sheet5!$U$398:$U$402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Sheet5!$X$398:$X$402</c:f>
              <c:numCache>
                <c:formatCode>General</c:formatCode>
                <c:ptCount val="5"/>
                <c:pt idx="0">
                  <c:v>3.5636363636363635</c:v>
                </c:pt>
                <c:pt idx="1">
                  <c:v>0.25862068965517243</c:v>
                </c:pt>
                <c:pt idx="2">
                  <c:v>3.3017241379310347</c:v>
                </c:pt>
                <c:pt idx="3">
                  <c:v>3.3793103448275863</c:v>
                </c:pt>
                <c:pt idx="4">
                  <c:v>2.6136363636363638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D1-664C-898D-AAD4A03ED57B}"/>
            </c:ext>
          </c:extLst>
        </c:ser>
        <c:ser>
          <c:idx val="3"/>
          <c:order val="3"/>
          <c:tx>
            <c:strRef>
              <c:f>Sheet5!$Y$397</c:f>
              <c:strCache>
                <c:ptCount val="1"/>
                <c:pt idx="0">
                  <c:v>Global average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Sheet5!$U$398:$U$402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Sheet5!$Y$398:$Y$402</c:f>
              <c:numCache>
                <c:formatCode>General</c:formatCode>
                <c:ptCount val="5"/>
                <c:pt idx="0">
                  <c:v>2.3705882352941177</c:v>
                </c:pt>
                <c:pt idx="1">
                  <c:v>0.5478723404255319</c:v>
                </c:pt>
                <c:pt idx="2">
                  <c:v>2.1711956521739131</c:v>
                </c:pt>
                <c:pt idx="3">
                  <c:v>2.9130434782608696</c:v>
                </c:pt>
                <c:pt idx="4">
                  <c:v>1.9911764705882353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D1-664C-898D-AAD4A03ED57B}"/>
            </c:ext>
          </c:extLst>
        </c:ser>
        <c:ser>
          <c:idx val="4"/>
          <c:order val="4"/>
          <c:tx>
            <c:strRef>
              <c:f>Sheet5!$Z$397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Sheet5!$U$398:$U$402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Sheet5!$Z$398:$Z$402</c:f>
              <c:numCache>
                <c:formatCode>General</c:formatCode>
                <c:ptCount val="5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D1-664C-898D-AAD4A03ED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4649776"/>
        <c:axId val="2144651488"/>
      </c:barChart>
      <c:catAx>
        <c:axId val="21446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651488"/>
        <c:crosses val="autoZero"/>
        <c:auto val="1"/>
        <c:lblAlgn val="ctr"/>
        <c:lblOffset val="100"/>
        <c:noMultiLvlLbl val="0"/>
      </c:catAx>
      <c:valAx>
        <c:axId val="214465148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6497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Sheet5!$S$389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Sheet5!$T$388:$X$388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Sheet5!$T$389:$X$389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4.5</c:v>
                </c:pt>
                <c:pt idx="3">
                  <c:v>4</c:v>
                </c:pt>
                <c:pt idx="4" formatCode="0.00">
                  <c:v>3.375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0-4B43-8BB6-04D68BF8989B}"/>
            </c:ext>
          </c:extLst>
        </c:ser>
        <c:ser>
          <c:idx val="1"/>
          <c:order val="1"/>
          <c:tx>
            <c:strRef>
              <c:f>Sheet5!$S$390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Sheet5!$T$388:$X$388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Sheet5!$T$390:$X$390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4.5</c:v>
                </c:pt>
                <c:pt idx="3">
                  <c:v>4</c:v>
                </c:pt>
                <c:pt idx="4" formatCode="0.00">
                  <c:v>3.375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0-4B43-8BB6-04D68BF8989B}"/>
            </c:ext>
          </c:extLst>
        </c:ser>
        <c:ser>
          <c:idx val="2"/>
          <c:order val="2"/>
          <c:tx>
            <c:strRef>
              <c:f>Sheet5!$S$391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Sheet5!$T$388:$X$388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Sheet5!$T$391:$X$391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0-4B43-8BB6-04D68BF8989B}"/>
            </c:ext>
          </c:extLst>
        </c:ser>
        <c:ser>
          <c:idx val="3"/>
          <c:order val="3"/>
          <c:tx>
            <c:strRef>
              <c:f>Sheet5!$S$392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Sheet5!$T$388:$X$388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Sheet5!$T$392:$X$392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 formatCode="0.0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E0-4B43-8BB6-04D68BF8989B}"/>
            </c:ext>
          </c:extLst>
        </c:ser>
        <c:ser>
          <c:idx val="4"/>
          <c:order val="4"/>
          <c:tx>
            <c:strRef>
              <c:f>Sheet5!$S$393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Sheet5!$T$388:$X$388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Sheet5!$T$393:$X$393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E0-4B43-8BB6-04D68BF89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4635120"/>
        <c:axId val="2144636832"/>
      </c:barChart>
      <c:catAx>
        <c:axId val="214463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636832"/>
        <c:crosses val="autoZero"/>
        <c:auto val="1"/>
        <c:lblAlgn val="ctr"/>
        <c:lblOffset val="100"/>
        <c:noMultiLvlLbl val="0"/>
      </c:catAx>
      <c:valAx>
        <c:axId val="214463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6351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BFE-36F2-1F42-9B6D-26C5ACC959AE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13B65-0986-0640-A8B1-BFD6ECB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11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2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9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6/20/24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7616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7015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8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3653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4162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4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5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obacconomic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tobacconomics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hyperlink" Target="https://tobacconomics.org/research/cigarette-tax-scorecard-3rd-edit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824013" y="2545574"/>
            <a:ext cx="1758387" cy="61353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5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algn="ctr"/>
            <a:r>
              <a:rPr lang="en-US" sz="15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lang="en-US" sz="15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15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BF17FD6-EE45-F445-937A-042316EBD384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Up Arrow 22"/>
          <p:cNvSpPr/>
          <p:nvPr/>
        </p:nvSpPr>
        <p:spPr>
          <a:xfrm>
            <a:off x="9130705" y="1791967"/>
            <a:ext cx="1041400" cy="1351283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lvl="1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Slovakia’s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The scores reflect the current strengths and opportunities in Slovakia to further </a:t>
            </a:r>
            <a:r>
              <a:rPr lang="en-US" sz="1600" b="1" dirty="0"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1600" b="1" dirty="0"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Slovakia, 2022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2B3180-01FA-2450-04A3-D0102FAAEBB7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956BE8E-6145-DADE-9A05-7AE7825E23D1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sz="1400" dirty="0">
                <a:solidFill>
                  <a:srgbClr val="0070C0"/>
                </a:solidFill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lang="en-US" sz="1400" dirty="0">
                <a:solidFill>
                  <a:srgbClr val="0070C0"/>
                </a:solidFill>
                <a:cs typeface="Arial" charset="0"/>
              </a:rPr>
              <a:t> | </a:t>
            </a:r>
            <a:r>
              <a:rPr lang="en-US" sz="1400" dirty="0">
                <a:solidFill>
                  <a:srgbClr val="0070C0"/>
                </a:solidFill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lang="en-US" sz="1400" dirty="0">
                <a:solidFill>
                  <a:srgbClr val="0070C0"/>
                </a:solidFill>
                <a:cs typeface="Arial" charset="0"/>
              </a:rPr>
              <a:t> | </a:t>
            </a:r>
            <a:r>
              <a:rPr lang="en-US" sz="1400" dirty="0">
                <a:solidFill>
                  <a:srgbClr val="0070C0"/>
                </a:solidFill>
                <a:cs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lang="en-US" sz="1400" dirty="0">
              <a:solidFill>
                <a:srgbClr val="0070C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489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6783"/>
            <a:ext cx="11389895" cy="400110"/>
          </a:xfrm>
        </p:spPr>
        <p:txBody>
          <a:bodyPr/>
          <a:lstStyle/>
          <a:p>
            <a:r>
              <a:rPr lang="en-US" sz="2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Slovakia compare to other countries?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Slovakia’s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84832-3468-DE9F-E3C3-517EF0F8139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236C8-9B34-FC31-C08B-1DA2F140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CC6693B9-427D-E4F5-E07F-71A97BC2C23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B8800DC-36C6-7041-2AB5-0BFA87560A1D}"/>
              </a:ext>
            </a:extLst>
          </p:cNvPr>
          <p:cNvGraphicFramePr>
            <a:graphicFrameLocks/>
          </p:cNvGraphicFramePr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382243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54118E9-99C9-4DE0-B3AB-1A34F34C96B5}"/>
              </a:ext>
            </a:extLst>
          </p:cNvPr>
          <p:cNvGraphicFramePr>
            <a:graphicFrameLocks/>
          </p:cNvGraphicFramePr>
          <p:nvPr/>
        </p:nvGraphicFramePr>
        <p:xfrm>
          <a:off x="1524000" y="151795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3339276" y="1987153"/>
            <a:ext cx="2183700" cy="71947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6783"/>
            <a:ext cx="11389895" cy="400110"/>
          </a:xfrm>
        </p:spPr>
        <p:txBody>
          <a:bodyPr/>
          <a:lstStyle/>
          <a:p>
            <a:r>
              <a:rPr lang="en-US" sz="2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Slovakia compare to other countries?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Slovakia’s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33560-FF1B-6F21-0F0F-64A4B513527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EF4CD-AD66-0007-CB0F-7DCE60CA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D4D8B2A-A0FB-C3F6-55F4-1B9BCB1399B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779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1395"/>
            <a:ext cx="10972800" cy="430887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Slovakia’s cigarette tax policies over time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Slovakia’s overall score decreased decreased from 2016 to 2020, before increasing slightly in 2022 as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 score dropped while the tax share of price increased slightly.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560E8-EAD5-050E-F722-33B825979F3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0C9EE-3403-D9A6-57F8-A1DAF5A3A5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45BCBFA-B744-9352-9658-7D080CC5DC05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85074616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231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Georgia</vt:lpstr>
      <vt:lpstr>tobacconomics1</vt:lpstr>
      <vt:lpstr>1_tobacconomics1</vt:lpstr>
      <vt:lpstr>Cigarette tax policies in Slovakia, 2022</vt:lpstr>
      <vt:lpstr>How does Slovakia compare to other countries?</vt:lpstr>
      <vt:lpstr>How does Slovakia compare to other countries?</vt:lpstr>
      <vt:lpstr>Slovakia’s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Dorokhina, Margaret</dc:creator>
  <cp:lastModifiedBy>Dorokhina, Margaret</cp:lastModifiedBy>
  <cp:revision>19</cp:revision>
  <dcterms:created xsi:type="dcterms:W3CDTF">2024-06-20T15:48:00Z</dcterms:created>
  <dcterms:modified xsi:type="dcterms:W3CDTF">2024-06-20T16:45:13Z</dcterms:modified>
</cp:coreProperties>
</file>