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725" r:id="rId2"/>
    <p:sldId id="726" r:id="rId3"/>
    <p:sldId id="727" r:id="rId4"/>
    <p:sldId id="7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F0-6648-89FE-BA5AD8E60F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3'!$B$2272:$F$2272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F0-6648-89FE-BA5AD8E60F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62167205"/>
        <c:axId val="161241380"/>
      </c:barChart>
      <c:catAx>
        <c:axId val="46216720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61241380"/>
        <c:crosses val="autoZero"/>
        <c:auto val="1"/>
        <c:lblAlgn val="ctr"/>
        <c:lblOffset val="100"/>
        <c:noMultiLvlLbl val="0"/>
      </c:catAx>
      <c:valAx>
        <c:axId val="1612413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6216720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61029c0-7a0c-47d0-9ce3-222d73b30a57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09-364D-B6BF-77F39283A2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3'!$A$2274:$A$2278</c:f>
              <c:strCache>
                <c:ptCount val="5"/>
                <c:pt idx="0">
                  <c:v>Slovenia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3'!$F$2274:$F$2278</c:f>
              <c:numCache>
                <c:formatCode>General</c:formatCode>
                <c:ptCount val="5"/>
                <c:pt idx="0" formatCode="0.00">
                  <c:v>2.875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9-364D-B6BF-77F39283A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772502139"/>
        <c:axId val="692566084"/>
      </c:barChart>
      <c:catAx>
        <c:axId val="77250213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92566084"/>
        <c:crosses val="autoZero"/>
        <c:auto val="1"/>
        <c:lblAlgn val="ctr"/>
        <c:lblOffset val="100"/>
        <c:noMultiLvlLbl val="0"/>
      </c:catAx>
      <c:valAx>
        <c:axId val="6925660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7250213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0d79364-9d1c-4dd8-8406-27f6f16f12b3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3'!$A$2274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3'!$B$2274:$E$2274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3-674F-B5F2-56F3D94B82F1}"/>
            </c:ext>
          </c:extLst>
        </c:ser>
        <c:ser>
          <c:idx val="1"/>
          <c:order val="1"/>
          <c:tx>
            <c:strRef>
              <c:f>'[Final to be sent to Bolu (1).xlsm]Slide 3'!$A$2275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3'!$B$2275:$E$2275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33-674F-B5F2-56F3D94B82F1}"/>
            </c:ext>
          </c:extLst>
        </c:ser>
        <c:ser>
          <c:idx val="2"/>
          <c:order val="2"/>
          <c:tx>
            <c:strRef>
              <c:f>'[Final to be sent to Bolu (1).xlsm]Slide 3'!$A$2276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3'!$B$2276:$E$2276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33-674F-B5F2-56F3D94B82F1}"/>
            </c:ext>
          </c:extLst>
        </c:ser>
        <c:ser>
          <c:idx val="3"/>
          <c:order val="3"/>
          <c:tx>
            <c:strRef>
              <c:f>'[Final to be sent to Bolu (1).xlsm]Slide 3'!$A$2277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3'!$B$2277:$E$2277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33-674F-B5F2-56F3D94B82F1}"/>
            </c:ext>
          </c:extLst>
        </c:ser>
        <c:ser>
          <c:idx val="4"/>
          <c:order val="4"/>
          <c:tx>
            <c:strRef>
              <c:f>'[Final to be sent to Bolu (1).xlsm]Slide 3'!$A$2278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3'!$B$2278:$E$2278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33-674F-B5F2-56F3D94B8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42443252"/>
        <c:axId val="130049223"/>
      </c:barChart>
      <c:catAx>
        <c:axId val="424432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30049223"/>
        <c:crosses val="autoZero"/>
        <c:auto val="1"/>
        <c:lblAlgn val="ctr"/>
        <c:lblOffset val="100"/>
        <c:noMultiLvlLbl val="0"/>
      </c:catAx>
      <c:valAx>
        <c:axId val="13004922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24432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6f2442e-cf97-4c0c-aced-231bcdda3e98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3'!$A$2268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3'!$B$2268:$F$2268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4.5</c:v>
                </c:pt>
                <c:pt idx="3">
                  <c:v>4</c:v>
                </c:pt>
                <c:pt idx="4" formatCode="0.00">
                  <c:v>4.125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6-4F4E-9808-CFEDAAD03F8C}"/>
            </c:ext>
          </c:extLst>
        </c:ser>
        <c:ser>
          <c:idx val="1"/>
          <c:order val="1"/>
          <c:tx>
            <c:strRef>
              <c:f>'[Final to be sent to Bolu (1).xlsm]Slide 3'!$A$2269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3'!$B$2269:$F$2269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4.5</c:v>
                </c:pt>
                <c:pt idx="3">
                  <c:v>4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A6-4F4E-9808-CFEDAAD03F8C}"/>
            </c:ext>
          </c:extLst>
        </c:ser>
        <c:ser>
          <c:idx val="2"/>
          <c:order val="2"/>
          <c:tx>
            <c:strRef>
              <c:f>'[Final to be sent to Bolu (1).xlsm]Slide 3'!$A$2270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3'!$B$2270:$F$2270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A6-4F4E-9808-CFEDAAD03F8C}"/>
            </c:ext>
          </c:extLst>
        </c:ser>
        <c:ser>
          <c:idx val="3"/>
          <c:order val="3"/>
          <c:tx>
            <c:strRef>
              <c:f>'[Final to be sent to Bolu (1).xlsm]Slide 3'!$A$2271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3'!$B$2271:$F$2271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A6-4F4E-9808-CFEDAAD03F8C}"/>
            </c:ext>
          </c:extLst>
        </c:ser>
        <c:ser>
          <c:idx val="4"/>
          <c:order val="4"/>
          <c:tx>
            <c:strRef>
              <c:f>'[Final to be sent to Bolu (1).xlsm]Slide 3'!$A$2272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3'!$B$2272:$F$2272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A6-4F4E-9808-CFEDAAD03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436034478"/>
        <c:axId val="258156462"/>
      </c:barChart>
      <c:catAx>
        <c:axId val="43603447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258156462"/>
        <c:crosses val="autoZero"/>
        <c:auto val="1"/>
        <c:lblAlgn val="ctr"/>
        <c:lblOffset val="100"/>
        <c:noMultiLvlLbl val="0"/>
      </c:catAx>
      <c:valAx>
        <c:axId val="25815646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3603447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073bb4a-4b15-4e69-a61f-b24caf35a6d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F9DF-BFC8-F44E-A217-4D1085D4455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737E9-7DE7-B94C-9AB0-69B6BB64F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8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3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8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6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1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" name="Chart 579"/>
          <p:cNvGraphicFramePr/>
          <p:nvPr/>
        </p:nvGraphicFramePr>
        <p:xfrm>
          <a:off x="1524000" y="170561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Slovenia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909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Slovenia’s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Slovenia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8806" y="2514043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904608" y="1994178"/>
            <a:ext cx="1437290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Slovenia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Slovenia’s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2" name="Chart 1"/>
          <p:cNvGraphicFramePr/>
          <p:nvPr/>
        </p:nvGraphicFramePr>
        <p:xfrm>
          <a:off x="1524000" y="145034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Chart 581"/>
          <p:cNvGraphicFramePr/>
          <p:nvPr/>
        </p:nvGraphicFramePr>
        <p:xfrm>
          <a:off x="1524000" y="158369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Slovenia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Slovenia’s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1789" y="1754657"/>
            <a:ext cx="2134211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Slovenia’s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49276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Slovenia's overall score decreased from 2014 to 2018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due to a failure to reduce the cigarette affordability over time.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3" name="Chart 582"/>
          <p:cNvGraphicFramePr/>
          <p:nvPr/>
        </p:nvGraphicFramePr>
        <p:xfrm>
          <a:off x="1524000" y="15811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Slovenia, 2022</vt:lpstr>
      <vt:lpstr>How does Slovenia compare to other countries?</vt:lpstr>
      <vt:lpstr>How does Slovenia compare to other countries?</vt:lpstr>
      <vt:lpstr>Slovenia’s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2025-04-10T17:23:09Z</dcterms:created>
  <dcterms:modified xsi:type="dcterms:W3CDTF">2025-04-10T17:23:32Z</dcterms:modified>
</cp:coreProperties>
</file>