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60" r:id="rId2"/>
    <p:sldId id="761" r:id="rId3"/>
    <p:sldId id="762" r:id="rId4"/>
    <p:sldId id="7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B-8848-8E9C-12C0EC6A2F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3'!$B$2384:$F$2384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B-8848-8E9C-12C0EC6A2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70564597"/>
        <c:axId val="997446214"/>
      </c:barChart>
      <c:catAx>
        <c:axId val="47056459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97446214"/>
        <c:crosses val="autoZero"/>
        <c:auto val="1"/>
        <c:lblAlgn val="ctr"/>
        <c:lblOffset val="100"/>
        <c:noMultiLvlLbl val="0"/>
      </c:catAx>
      <c:valAx>
        <c:axId val="99744621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7056459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fd4fd12-b27a-4445-8f24-b9143a3cc0e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8-B24F-B38E-37E7CCCFD1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3'!$A$2386:$A$2390</c:f>
              <c:strCache>
                <c:ptCount val="5"/>
                <c:pt idx="0">
                  <c:v>Sweden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3'!$F$2386:$F$2390</c:f>
              <c:numCache>
                <c:formatCode>General</c:formatCode>
                <c:ptCount val="5"/>
                <c:pt idx="0" formatCode="0.00">
                  <c:v>2.75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8-B24F-B38E-37E7CCCFD1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989293"/>
        <c:axId val="974359385"/>
      </c:barChart>
      <c:catAx>
        <c:axId val="5498929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74359385"/>
        <c:crosses val="autoZero"/>
        <c:auto val="1"/>
        <c:lblAlgn val="ctr"/>
        <c:lblOffset val="100"/>
        <c:noMultiLvlLbl val="0"/>
      </c:catAx>
      <c:valAx>
        <c:axId val="97435938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498929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42d3dd2-9758-40b0-9d17-b9e4ee8c995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3'!$A$2386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3'!$B$2386:$E$2386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C-3F42-9812-B94927DE2AB2}"/>
            </c:ext>
          </c:extLst>
        </c:ser>
        <c:ser>
          <c:idx val="1"/>
          <c:order val="1"/>
          <c:tx>
            <c:strRef>
              <c:f>'[Final to be sent to Bolu (1).xlsm]Slide 3'!$A$2387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3'!$B$2387:$E$2387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C-3F42-9812-B94927DE2AB2}"/>
            </c:ext>
          </c:extLst>
        </c:ser>
        <c:ser>
          <c:idx val="2"/>
          <c:order val="2"/>
          <c:tx>
            <c:strRef>
              <c:f>'[Final to be sent to Bolu (1).xlsm]Slide 3'!$A$2388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3'!$B$2388:$E$2388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C-3F42-9812-B94927DE2AB2}"/>
            </c:ext>
          </c:extLst>
        </c:ser>
        <c:ser>
          <c:idx val="3"/>
          <c:order val="3"/>
          <c:tx>
            <c:strRef>
              <c:f>'[Final to be sent to Bolu (1).xlsm]Slide 3'!$A$2389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3'!$B$2389:$E$2389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C-3F42-9812-B94927DE2AB2}"/>
            </c:ext>
          </c:extLst>
        </c:ser>
        <c:ser>
          <c:idx val="4"/>
          <c:order val="4"/>
          <c:tx>
            <c:strRef>
              <c:f>'[Final to be sent to Bolu (1).xlsm]Slide 3'!$A$2390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3'!$B$2390:$E$2390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C-3F42-9812-B94927DE2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17958101"/>
        <c:axId val="888012068"/>
      </c:barChart>
      <c:catAx>
        <c:axId val="31795810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88012068"/>
        <c:crosses val="autoZero"/>
        <c:auto val="1"/>
        <c:lblAlgn val="ctr"/>
        <c:lblOffset val="100"/>
        <c:noMultiLvlLbl val="0"/>
      </c:catAx>
      <c:valAx>
        <c:axId val="8880120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1795810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651d355-1bf9-470f-aaa9-67b43a5c19ae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3'!$A$2380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3'!$B$2380:$F$2380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A-234A-9CDC-BF03835C4931}"/>
            </c:ext>
          </c:extLst>
        </c:ser>
        <c:ser>
          <c:idx val="1"/>
          <c:order val="1"/>
          <c:tx>
            <c:strRef>
              <c:f>'[Final to be sent to Bolu (1).xlsm]Slide 3'!$A$2381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3'!$B$2381:$F$2381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A-234A-9CDC-BF03835C4931}"/>
            </c:ext>
          </c:extLst>
        </c:ser>
        <c:ser>
          <c:idx val="2"/>
          <c:order val="2"/>
          <c:tx>
            <c:strRef>
              <c:f>'[Final to be sent to Bolu (1).xlsm]Slide 3'!$A$2382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3'!$B$2382:$F$2382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A-234A-9CDC-BF03835C4931}"/>
            </c:ext>
          </c:extLst>
        </c:ser>
        <c:ser>
          <c:idx val="3"/>
          <c:order val="3"/>
          <c:tx>
            <c:strRef>
              <c:f>'[Final to be sent to Bolu (1).xlsm]Slide 3'!$A$2383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3'!$B$2383:$F$2383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DA-234A-9CDC-BF03835C4931}"/>
            </c:ext>
          </c:extLst>
        </c:ser>
        <c:ser>
          <c:idx val="4"/>
          <c:order val="4"/>
          <c:tx>
            <c:strRef>
              <c:f>'[Final to be sent to Bolu (1).xlsm]Slide 3'!$A$2384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3'!$B$2384:$F$2384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DA-234A-9CDC-BF03835C4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20191384"/>
        <c:axId val="826759156"/>
      </c:barChart>
      <c:catAx>
        <c:axId val="320191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26759156"/>
        <c:crosses val="autoZero"/>
        <c:auto val="1"/>
        <c:lblAlgn val="ctr"/>
        <c:lblOffset val="100"/>
        <c:noMultiLvlLbl val="0"/>
      </c:catAx>
      <c:valAx>
        <c:axId val="8267591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201913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b057c2b-f703-469f-8442-a543f02f0a7d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67AD-26BC-394A-9E4D-1A344E56592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1252-6503-9D41-B2C2-DC64D0723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3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0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" name="Chart 607"/>
          <p:cNvGraphicFramePr/>
          <p:nvPr/>
        </p:nvGraphicFramePr>
        <p:xfrm>
          <a:off x="1524000" y="14795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Sweden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6520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Sweden’s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Sweden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328836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845734" y="1843355"/>
            <a:ext cx="1567146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Sweden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Sweden’s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09" name="Chart 608"/>
          <p:cNvGraphicFramePr/>
          <p:nvPr/>
        </p:nvGraphicFramePr>
        <p:xfrm>
          <a:off x="1524000" y="134048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" name="Chart 609"/>
          <p:cNvGraphicFramePr/>
          <p:nvPr/>
        </p:nvGraphicFramePr>
        <p:xfrm>
          <a:off x="1524000" y="16065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Sweden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Sweden’s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4124" y="1457652"/>
            <a:ext cx="2219643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Sweden’s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49"/>
          <a:ext cx="10972800" cy="770255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025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Sweden's overall score decreased from 2014 to 2018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failure to reduce affordability over time.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1" name="Chart 610"/>
          <p:cNvGraphicFramePr/>
          <p:nvPr/>
        </p:nvGraphicFramePr>
        <p:xfrm>
          <a:off x="1524000" y="148780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Sweden, 2022</vt:lpstr>
      <vt:lpstr>How does Sweden compare to other countries?</vt:lpstr>
      <vt:lpstr>How does Sweden compare to other countries?</vt:lpstr>
      <vt:lpstr>Sweden’s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2025-04-10T18:02:39Z</dcterms:created>
  <dcterms:modified xsi:type="dcterms:W3CDTF">2025-04-10T18:02:56Z</dcterms:modified>
</cp:coreProperties>
</file>