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50" r:id="rId2"/>
    <p:sldId id="751" r:id="rId3"/>
    <p:sldId id="752" r:id="rId4"/>
    <p:sldId id="7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15-6143-B5C2-47D4836A2D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3'!$B$2356:$F$2356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15-6143-B5C2-47D4836A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77070867"/>
        <c:axId val="604479373"/>
      </c:barChart>
      <c:catAx>
        <c:axId val="67707086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04479373"/>
        <c:crosses val="autoZero"/>
        <c:auto val="1"/>
        <c:lblAlgn val="ctr"/>
        <c:lblOffset val="100"/>
        <c:noMultiLvlLbl val="0"/>
      </c:catAx>
      <c:valAx>
        <c:axId val="60447937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7707086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34d9fde-c6b7-4d41-81d7-317b83e7c251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1-7243-BEA8-9A1EB80CB30B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3'!$A$2358:$A$2362</c:f>
              <c:strCache>
                <c:ptCount val="5"/>
                <c:pt idx="0">
                  <c:v>Sudan</c:v>
                </c:pt>
                <c:pt idx="1">
                  <c:v>Eastern Mediterranean region average</c:v>
                </c:pt>
                <c:pt idx="2">
                  <c:v>Low-income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3'!$F$2358:$F$2362</c:f>
              <c:numCache>
                <c:formatCode>General</c:formatCode>
                <c:ptCount val="5"/>
                <c:pt idx="0" formatCode="0.00">
                  <c:v>1.75</c:v>
                </c:pt>
                <c:pt idx="1">
                  <c:v>1.4750000000000001</c:v>
                </c:pt>
                <c:pt idx="2">
                  <c:v>1.4652777777777799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1-7243-BEA8-9A1EB80CB3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32015140"/>
        <c:axId val="928290884"/>
      </c:barChart>
      <c:catAx>
        <c:axId val="1320151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28290884"/>
        <c:crosses val="autoZero"/>
        <c:auto val="1"/>
        <c:lblAlgn val="ctr"/>
        <c:lblOffset val="100"/>
        <c:noMultiLvlLbl val="0"/>
      </c:catAx>
      <c:valAx>
        <c:axId val="9282908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320151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f117a4f-a666-4382-b476-2999a619243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3'!$A$2358</c:f>
              <c:strCache>
                <c:ptCount val="1"/>
                <c:pt idx="0">
                  <c:v>Sudan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C3-D64B-99BD-83A5CFED573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C3-D64B-99BD-83A5CFED573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C3-D64B-99BD-83A5CFED5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3'!$B$2358:$E$2358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3-D64B-99BD-83A5CFED5736}"/>
            </c:ext>
          </c:extLst>
        </c:ser>
        <c:ser>
          <c:idx val="1"/>
          <c:order val="1"/>
          <c:tx>
            <c:strRef>
              <c:f>'[Final to be sent to Bolu (1).xlsm]Slide 3'!$A$2359</c:f>
              <c:strCache>
                <c:ptCount val="1"/>
                <c:pt idx="0">
                  <c:v>Eastern Mediterranean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3'!$B$2359:$E$2359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0.2</c:v>
                </c:pt>
                <c:pt idx="2">
                  <c:v>2.2941176470588198</c:v>
                </c:pt>
                <c:pt idx="3">
                  <c:v>1.23529411764706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3-D64B-99BD-83A5CFED5736}"/>
            </c:ext>
          </c:extLst>
        </c:ser>
        <c:ser>
          <c:idx val="2"/>
          <c:order val="2"/>
          <c:tx>
            <c:strRef>
              <c:f>'[Final to be sent to Bolu (1).xlsm]Slide 3'!$A$2360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3'!$B$2360:$E$2360</c:f>
              <c:numCache>
                <c:formatCode>General</c:formatCode>
                <c:ptCount val="4"/>
                <c:pt idx="0">
                  <c:v>0.83333333333333304</c:v>
                </c:pt>
                <c:pt idx="1">
                  <c:v>0.96</c:v>
                </c:pt>
                <c:pt idx="2">
                  <c:v>1.2380952380952399</c:v>
                </c:pt>
                <c:pt idx="3">
                  <c:v>2.6666666666666701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3-D64B-99BD-83A5CFED5736}"/>
            </c:ext>
          </c:extLst>
        </c:ser>
        <c:ser>
          <c:idx val="3"/>
          <c:order val="3"/>
          <c:tx>
            <c:strRef>
              <c:f>'[Final to be sent to Bolu (1).xlsm]Slide 3'!$A$2361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3'!$B$2361:$E$2361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C3-D64B-99BD-83A5CFED5736}"/>
            </c:ext>
          </c:extLst>
        </c:ser>
        <c:ser>
          <c:idx val="4"/>
          <c:order val="4"/>
          <c:tx>
            <c:strRef>
              <c:f>'[Final to be sent to Bolu (1).xlsm]Slide 3'!$A$2362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3'!$B$2362:$E$2362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C3-D64B-99BD-83A5CFED5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9447384"/>
        <c:axId val="193603473"/>
      </c:barChart>
      <c:catAx>
        <c:axId val="39447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93603473"/>
        <c:crosses val="autoZero"/>
        <c:auto val="1"/>
        <c:lblAlgn val="ctr"/>
        <c:lblOffset val="100"/>
        <c:noMultiLvlLbl val="0"/>
      </c:catAx>
      <c:valAx>
        <c:axId val="19360347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94473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bc20b6d-24eb-4f6e-b36c-a2816830959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3'!$A$2352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3'!$B$2352:$F$2352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5-CC42-B6DA-41CA15607874}"/>
            </c:ext>
          </c:extLst>
        </c:ser>
        <c:ser>
          <c:idx val="1"/>
          <c:order val="1"/>
          <c:tx>
            <c:strRef>
              <c:f>'[Final to be sent to Bolu (1).xlsm]Slide 3'!$A$2353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3'!$B$2353:$F$2353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5-CC42-B6DA-41CA15607874}"/>
            </c:ext>
          </c:extLst>
        </c:ser>
        <c:ser>
          <c:idx val="2"/>
          <c:order val="2"/>
          <c:tx>
            <c:strRef>
              <c:f>'[Final to be sent to Bolu (1).xlsm]Slide 3'!$A$2354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3'!$B$2354:$F$2354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75-CC42-B6DA-41CA15607874}"/>
            </c:ext>
          </c:extLst>
        </c:ser>
        <c:ser>
          <c:idx val="3"/>
          <c:order val="3"/>
          <c:tx>
            <c:strRef>
              <c:f>'[Final to be sent to Bolu (1).xlsm]Slide 3'!$A$2355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3'!$B$2355:$F$2355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75-CC42-B6DA-41CA15607874}"/>
            </c:ext>
          </c:extLst>
        </c:ser>
        <c:ser>
          <c:idx val="4"/>
          <c:order val="4"/>
          <c:tx>
            <c:strRef>
              <c:f>'[Final to be sent to Bolu (1).xlsm]Slide 3'!$A$2356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3'!$B$2356:$F$2356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75-CC42-B6DA-41CA15607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471690205"/>
        <c:axId val="142160807"/>
      </c:barChart>
      <c:catAx>
        <c:axId val="47169020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42160807"/>
        <c:crosses val="autoZero"/>
        <c:auto val="1"/>
        <c:lblAlgn val="ctr"/>
        <c:lblOffset val="100"/>
        <c:noMultiLvlLbl val="0"/>
      </c:catAx>
      <c:valAx>
        <c:axId val="14216080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7169020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7fee3ec-bc96-48f8-8d7c-50fae1d1101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1047-13E2-A043-8CAB-8B767430EAE4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6FA6B-BDE0-5F4D-964F-1E5C7675F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0" name="Chart 599"/>
          <p:cNvGraphicFramePr/>
          <p:nvPr/>
        </p:nvGraphicFramePr>
        <p:xfrm>
          <a:off x="1524000" y="16065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Sudan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94061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Sudan’s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Sudan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81307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505098" y="2369310"/>
            <a:ext cx="2344035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Sudan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Sudan’s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01" name="Chart 600"/>
          <p:cNvGraphicFramePr/>
          <p:nvPr/>
        </p:nvGraphicFramePr>
        <p:xfrm>
          <a:off x="1524000" y="14998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2" name="Chart 601"/>
          <p:cNvGraphicFramePr/>
          <p:nvPr/>
        </p:nvGraphicFramePr>
        <p:xfrm>
          <a:off x="1524000" y="16541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Sudan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Sudan’s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7311" y="1729543"/>
            <a:ext cx="2256456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Sudan’s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86360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Sudan's overall scored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decreased from 2014 to 2022 due to a decrease in the cigarette price.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3" name="Chart 602"/>
          <p:cNvGraphicFramePr/>
          <p:nvPr/>
        </p:nvGraphicFramePr>
        <p:xfrm>
          <a:off x="1524000" y="11747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Sudan, 2022</vt:lpstr>
      <vt:lpstr>How does Sudan compare to other countries?</vt:lpstr>
      <vt:lpstr>How does Sudan compare to other countries?</vt:lpstr>
      <vt:lpstr>Sudan’s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2025-04-10T18:01:00Z</dcterms:created>
  <dcterms:modified xsi:type="dcterms:W3CDTF">2025-04-10T18:01:15Z</dcterms:modified>
</cp:coreProperties>
</file>