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30" r:id="rId2"/>
    <p:sldId id="731" r:id="rId3"/>
    <p:sldId id="732" r:id="rId4"/>
    <p:sldId id="7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4-EC48-AE89-74A7FED176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3'!$B$2286:$F$2286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4-EC48-AE89-74A7FED176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39746442"/>
        <c:axId val="676900798"/>
      </c:barChart>
      <c:catAx>
        <c:axId val="6397464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76900798"/>
        <c:crosses val="autoZero"/>
        <c:auto val="1"/>
        <c:lblAlgn val="ctr"/>
        <c:lblOffset val="100"/>
        <c:noMultiLvlLbl val="0"/>
      </c:catAx>
      <c:valAx>
        <c:axId val="67690079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3974644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75f70e5-77f4-4e65-a8d3-1048120757a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60-2649-9B5B-6F12BE4C7641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3'!$A$2288:$A$2292</c:f>
              <c:strCache>
                <c:ptCount val="5"/>
                <c:pt idx="0">
                  <c:v>Solomon Islands</c:v>
                </c:pt>
                <c:pt idx="1">
                  <c:v>Western Pacific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3'!$F$2288:$F$2292</c:f>
              <c:numCache>
                <c:formatCode>General</c:formatCode>
                <c:ptCount val="5"/>
                <c:pt idx="0" formatCode="0.00">
                  <c:v>0.75</c:v>
                </c:pt>
                <c:pt idx="1">
                  <c:v>2.0227272727272698</c:v>
                </c:pt>
                <c:pt idx="2">
                  <c:v>1.4923469387755099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0-2649-9B5B-6F12BE4C76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83603547"/>
        <c:axId val="986008928"/>
      </c:barChart>
      <c:catAx>
        <c:axId val="98360354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86008928"/>
        <c:crosses val="autoZero"/>
        <c:auto val="1"/>
        <c:lblAlgn val="ctr"/>
        <c:lblOffset val="100"/>
        <c:noMultiLvlLbl val="0"/>
      </c:catAx>
      <c:valAx>
        <c:axId val="9860089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836035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7598d97-6dc0-4e15-bbd4-77f5835ebdd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3'!$A$2288</c:f>
              <c:strCache>
                <c:ptCount val="1"/>
                <c:pt idx="0">
                  <c:v>Solomon Islands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3'!$B$2288:$E$2288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8-684F-9A28-F3BD919FBE47}"/>
            </c:ext>
          </c:extLst>
        </c:ser>
        <c:ser>
          <c:idx val="1"/>
          <c:order val="1"/>
          <c:tx>
            <c:strRef>
              <c:f>'[Final to be sent to Bolu (1).xlsm]Slide 3'!$A$2289</c:f>
              <c:strCache>
                <c:ptCount val="1"/>
                <c:pt idx="0">
                  <c:v>Western Pacific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3'!$B$2289:$E$2289</c:f>
              <c:numCache>
                <c:formatCode>General</c:formatCode>
                <c:ptCount val="4"/>
                <c:pt idx="0">
                  <c:v>2.5</c:v>
                </c:pt>
                <c:pt idx="1">
                  <c:v>1.2083333333333299</c:v>
                </c:pt>
                <c:pt idx="2">
                  <c:v>2.14</c:v>
                </c:pt>
                <c:pt idx="3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8-684F-9A28-F3BD919FBE47}"/>
            </c:ext>
          </c:extLst>
        </c:ser>
        <c:ser>
          <c:idx val="2"/>
          <c:order val="2"/>
          <c:tx>
            <c:strRef>
              <c:f>'[Final to be sent to Bolu (1).xlsm]Slide 3'!$A$2290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3'!$B$2290:$E$2290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E8-684F-9A28-F3BD919FBE47}"/>
            </c:ext>
          </c:extLst>
        </c:ser>
        <c:ser>
          <c:idx val="3"/>
          <c:order val="3"/>
          <c:tx>
            <c:strRef>
              <c:f>'[Final to be sent to Bolu (1).xlsm]Slide 3'!$A$2291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3'!$B$2291:$E$2291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E8-684F-9A28-F3BD919FBE47}"/>
            </c:ext>
          </c:extLst>
        </c:ser>
        <c:ser>
          <c:idx val="4"/>
          <c:order val="4"/>
          <c:tx>
            <c:strRef>
              <c:f>'[Final to be sent to Bolu (1).xlsm]Slide 3'!$A$2292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3'!$B$2292:$E$2292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E8-684F-9A28-F3BD919FB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33014754"/>
        <c:axId val="643167819"/>
      </c:barChart>
      <c:catAx>
        <c:axId val="93301475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43167819"/>
        <c:crosses val="autoZero"/>
        <c:auto val="1"/>
        <c:lblAlgn val="ctr"/>
        <c:lblOffset val="100"/>
        <c:noMultiLvlLbl val="0"/>
      </c:catAx>
      <c:valAx>
        <c:axId val="64316781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3301475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4f8eec7-9657-4b13-ad39-60e7deeebbe1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3'!$A$2282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3'!$B$2282:$F$2282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A-9A4A-B9F6-8DD01BBB52A3}"/>
            </c:ext>
          </c:extLst>
        </c:ser>
        <c:ser>
          <c:idx val="1"/>
          <c:order val="1"/>
          <c:tx>
            <c:strRef>
              <c:f>'[Final to be sent to Bolu (1).xlsm]Slide 3'!$A$2283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3'!$B$2283:$F$2283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A-9A4A-B9F6-8DD01BBB52A3}"/>
            </c:ext>
          </c:extLst>
        </c:ser>
        <c:ser>
          <c:idx val="2"/>
          <c:order val="2"/>
          <c:tx>
            <c:strRef>
              <c:f>'[Final to be sent to Bolu (1).xlsm]Slide 3'!$A$2284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3'!$B$2284:$F$2284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5A-9A4A-B9F6-8DD01BBB52A3}"/>
            </c:ext>
          </c:extLst>
        </c:ser>
        <c:ser>
          <c:idx val="4"/>
          <c:order val="3"/>
          <c:tx>
            <c:strRef>
              <c:f>'[Final to be sent to Bolu (1).xlsm]Slide 3'!$A$2286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3'!$B$2286:$F$2286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5A-9A4A-B9F6-8DD01BBB5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4986418"/>
        <c:axId val="547346020"/>
      </c:barChart>
      <c:catAx>
        <c:axId val="649864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47346020"/>
        <c:crosses val="autoZero"/>
        <c:auto val="1"/>
        <c:lblAlgn val="ctr"/>
        <c:lblOffset val="100"/>
        <c:noMultiLvlLbl val="0"/>
      </c:catAx>
      <c:valAx>
        <c:axId val="5473460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498641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07664d4-0040-451c-ae9e-dec7a78f4c5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0669B-31E5-984F-9CE7-725AFDF4C9D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07B7-8EB3-B14A-BF94-56D0F58F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3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1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8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0" y="15684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Solomon Islands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814067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Solomon Islands’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Solomon Islands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70848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037697" y="2736148"/>
            <a:ext cx="3217412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Solomon Islands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Solomon Islands’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585" name="Chart 584"/>
          <p:cNvGraphicFramePr/>
          <p:nvPr/>
        </p:nvGraphicFramePr>
        <p:xfrm>
          <a:off x="1524000" y="155003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" name="Chart 585"/>
          <p:cNvGraphicFramePr/>
          <p:nvPr/>
        </p:nvGraphicFramePr>
        <p:xfrm>
          <a:off x="1524000" y="16554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Solomon Islands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Solomon Islands’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7918" y="1457652"/>
            <a:ext cx="2030039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Solomon Islands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86360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Solomon Islands' overall score decreased slightly from 2016 to 2018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decrease in cigarette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prices before increasing slightly due to an increase in the tax share of price.</a:t>
                      </a:r>
                      <a:endParaRPr lang="en-US" altLang="en-US" sz="1600" b="1" i="0" dirty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7" name="Chart 586"/>
          <p:cNvGraphicFramePr/>
          <p:nvPr/>
        </p:nvGraphicFramePr>
        <p:xfrm>
          <a:off x="1524000" y="15811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Solomon Islands, 2022</vt:lpstr>
      <vt:lpstr>How does Solomon Islands compare to other countries?</vt:lpstr>
      <vt:lpstr>How does Solomon Islands compare to other countries?</vt:lpstr>
      <vt:lpstr>Solomon Islands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2025-04-10T18:49:34Z</dcterms:created>
  <dcterms:modified xsi:type="dcterms:W3CDTF">2025-04-10T18:49:57Z</dcterms:modified>
</cp:coreProperties>
</file>