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695" r:id="rId2"/>
    <p:sldId id="696" r:id="rId3"/>
    <p:sldId id="697" r:id="rId4"/>
    <p:sldId id="6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3A-0D4B-AE24-2A40386FF5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3'!$B$2174:$F$2174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3A-0D4B-AE24-2A40386FF5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18279203"/>
        <c:axId val="223871393"/>
      </c:barChart>
      <c:catAx>
        <c:axId val="51827920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23871393"/>
        <c:crosses val="autoZero"/>
        <c:auto val="1"/>
        <c:lblAlgn val="ctr"/>
        <c:lblOffset val="100"/>
        <c:noMultiLvlLbl val="0"/>
      </c:catAx>
      <c:valAx>
        <c:axId val="22387139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51827920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fbe56e5e-32bc-4eed-bd31-b1b8201aa5d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3-8A4C-9ABD-3FE532310BC9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3'!$A$2176:$A$2180</c:f>
              <c:strCache>
                <c:ptCount val="5"/>
                <c:pt idx="0">
                  <c:v>Saudi Arabia</c:v>
                </c:pt>
                <c:pt idx="1">
                  <c:v>Eastern Mediterranean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3'!$F$2176:$F$2180</c:f>
              <c:numCache>
                <c:formatCode>General</c:formatCode>
                <c:ptCount val="5"/>
                <c:pt idx="0" formatCode="0.00">
                  <c:v>2.5</c:v>
                </c:pt>
                <c:pt idx="1">
                  <c:v>1.4750000000000001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B3-8A4C-9ABD-3FE532310B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44803676"/>
        <c:axId val="82746764"/>
      </c:barChart>
      <c:catAx>
        <c:axId val="3448036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2746764"/>
        <c:crosses val="autoZero"/>
        <c:auto val="1"/>
        <c:lblAlgn val="ctr"/>
        <c:lblOffset val="100"/>
        <c:noMultiLvlLbl val="0"/>
      </c:catAx>
      <c:valAx>
        <c:axId val="827467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448036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95d7c6c1-54c7-4f90-9e29-2c514db556a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3'!$A$2176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3'!$B$2176:$E$2176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F-A14A-898D-EFBB9E1050A4}"/>
            </c:ext>
          </c:extLst>
        </c:ser>
        <c:ser>
          <c:idx val="1"/>
          <c:order val="1"/>
          <c:tx>
            <c:strRef>
              <c:f>'[Final to be sent to Bolu (1).xlsm]Slide 3'!$A$2177</c:f>
              <c:strCache>
                <c:ptCount val="1"/>
                <c:pt idx="0">
                  <c:v>Eastern Mediterranean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3'!$B$2177:$E$2177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0.2</c:v>
                </c:pt>
                <c:pt idx="2">
                  <c:v>2.2941176470588198</c:v>
                </c:pt>
                <c:pt idx="3">
                  <c:v>1.23529411764706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F-A14A-898D-EFBB9E1050A4}"/>
            </c:ext>
          </c:extLst>
        </c:ser>
        <c:ser>
          <c:idx val="2"/>
          <c:order val="2"/>
          <c:tx>
            <c:strRef>
              <c:f>'[Final to be sent to Bolu (1).xlsm]Slide 3'!$A$2178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3'!$B$2178:$E$2178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F-A14A-898D-EFBB9E1050A4}"/>
            </c:ext>
          </c:extLst>
        </c:ser>
        <c:ser>
          <c:idx val="3"/>
          <c:order val="3"/>
          <c:tx>
            <c:strRef>
              <c:f>'[Final to be sent to Bolu (1).xlsm]Slide 3'!$A$2179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3'!$B$2179:$E$2179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3F-A14A-898D-EFBB9E1050A4}"/>
            </c:ext>
          </c:extLst>
        </c:ser>
        <c:ser>
          <c:idx val="4"/>
          <c:order val="4"/>
          <c:tx>
            <c:strRef>
              <c:f>'[Final to be sent to Bolu (1).xlsm]Slide 3'!$A$2180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3'!$B$2180:$E$2180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3F-A14A-898D-EFBB9E105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86384120"/>
        <c:axId val="426130731"/>
      </c:barChart>
      <c:catAx>
        <c:axId val="686384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26130731"/>
        <c:crosses val="autoZero"/>
        <c:auto val="1"/>
        <c:lblAlgn val="ctr"/>
        <c:lblOffset val="100"/>
        <c:noMultiLvlLbl val="0"/>
      </c:catAx>
      <c:valAx>
        <c:axId val="42613073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8638412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84f8bb3-2e0b-442a-a17d-74522b674e8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3'!$A$2170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3'!$B$2170:$F$2170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C-5341-9C2C-172775430D2F}"/>
            </c:ext>
          </c:extLst>
        </c:ser>
        <c:ser>
          <c:idx val="1"/>
          <c:order val="1"/>
          <c:tx>
            <c:strRef>
              <c:f>'[Final to be sent to Bolu (1).xlsm]Slide 3'!$A$2171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3'!$B$2171:$F$2171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 formatCode="0.0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C-5341-9C2C-172775430D2F}"/>
            </c:ext>
          </c:extLst>
        </c:ser>
        <c:ser>
          <c:idx val="2"/>
          <c:order val="2"/>
          <c:tx>
            <c:strRef>
              <c:f>'[Final to be sent to Bolu (1).xlsm]Slide 3'!$A$2172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3'!$B$2172:$F$2172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 formatCode="0.0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C-5341-9C2C-172775430D2F}"/>
            </c:ext>
          </c:extLst>
        </c:ser>
        <c:ser>
          <c:idx val="3"/>
          <c:order val="3"/>
          <c:tx>
            <c:strRef>
              <c:f>'[Final to be sent to Bolu (1).xlsm]Slide 3'!$A$2173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3'!$B$2173:$F$2173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 formatCode="0.00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8C-5341-9C2C-172775430D2F}"/>
            </c:ext>
          </c:extLst>
        </c:ser>
        <c:ser>
          <c:idx val="4"/>
          <c:order val="4"/>
          <c:tx>
            <c:strRef>
              <c:f>'[Final to be sent to Bolu (1).xlsm]Slide 3'!$A$2174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3'!$B$2174:$F$2174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 formatCode="0.0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8C-5341-9C2C-172775430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101576492"/>
        <c:axId val="308520784"/>
      </c:barChart>
      <c:catAx>
        <c:axId val="1015764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08520784"/>
        <c:crosses val="autoZero"/>
        <c:auto val="1"/>
        <c:lblAlgn val="ctr"/>
        <c:lblOffset val="100"/>
        <c:noMultiLvlLbl val="0"/>
      </c:catAx>
      <c:valAx>
        <c:axId val="3085207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015764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96f7cba-22d5-4c51-81c7-3a5a9c7b619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>
              <a:lumMod val="95000"/>
              <a:lumOff val="5000"/>
            </a:schemeClr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D7604-DEF0-3948-9A7A-437C6C0F4D61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0B8C-A6F2-9A45-A758-6549F3C7E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9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9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4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" name="Chart 555"/>
          <p:cNvGraphicFramePr/>
          <p:nvPr/>
        </p:nvGraphicFramePr>
        <p:xfrm>
          <a:off x="1524000" y="157099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Saudi Arabia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2152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Saudi Arabia’s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Saudi Arabia’s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88806" y="2618561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751800" y="2031366"/>
            <a:ext cx="1715946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Saudi Arabia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Saudi Arabia’s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557" name="Chart 556"/>
          <p:cNvGraphicFramePr/>
          <p:nvPr/>
        </p:nvGraphicFramePr>
        <p:xfrm>
          <a:off x="1524000" y="14998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8" name="Chart 557"/>
          <p:cNvGraphicFramePr/>
          <p:nvPr/>
        </p:nvGraphicFramePr>
        <p:xfrm>
          <a:off x="1524000" y="16891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Saudi Arabia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Saudi Arabia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97447" y="1754657"/>
            <a:ext cx="2038077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Saudi Arabia’s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17550"/>
          <a:ext cx="10972800" cy="326672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672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Saudi Arabia's overall score increased before it reduced in 2022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largely due to a failure to reduce affordability.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9" name="Chart 558"/>
          <p:cNvGraphicFramePr/>
          <p:nvPr/>
        </p:nvGraphicFramePr>
        <p:xfrm>
          <a:off x="1524000" y="157111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Saudi Arabia, 2022</vt:lpstr>
      <vt:lpstr>How does Saudi Arabia compare to other countries?</vt:lpstr>
      <vt:lpstr>How does Saudi Arabia compare to other countries?</vt:lpstr>
      <vt:lpstr>Saudi Arabia’s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2025-04-10T17:21:28Z</dcterms:created>
  <dcterms:modified xsi:type="dcterms:W3CDTF">2025-04-10T17:21:45Z</dcterms:modified>
</cp:coreProperties>
</file>