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0" r:id="rId2"/>
  </p:sldMasterIdLst>
  <p:notesMasterIdLst>
    <p:notesMasterId r:id="rId7"/>
  </p:notesMasterIdLst>
  <p:sldIdLst>
    <p:sldId id="347" r:id="rId3"/>
    <p:sldId id="348" r:id="rId4"/>
    <p:sldId id="349" r:id="rId5"/>
    <p:sldId id="35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141"/>
    <p:restoredTop sz="94648"/>
  </p:normalViewPr>
  <p:slideViewPr>
    <p:cSldViewPr snapToGrid="0">
      <p:cViewPr varScale="1">
        <p:scale>
          <a:sx n="55" d="100"/>
          <a:sy n="55" d="100"/>
        </p:scale>
        <p:origin x="208" y="15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oleObject" Target="file:////Users/margaretdorokhina/Desktop/Scorecard%202014-2022_data.xlsx" TargetMode="External"/><Relationship Id="rId4" Type="http://schemas.openxmlformats.org/officeDocument/2006/relationships/image" Target="../media/image5.png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oleObject" Target="file:////Users/margaretdorokhina/Desktop/Scorecard%202014-2022_data.xlsx" TargetMode="External"/><Relationship Id="rId4" Type="http://schemas.openxmlformats.org/officeDocument/2006/relationships/image" Target="../media/image5.png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oleObject" Target="file:////Users/margaretdorokhina/Desktop/Scorecard%202014-2022_data.xlsx" TargetMode="External"/><Relationship Id="rId4" Type="http://schemas.openxmlformats.org/officeDocument/2006/relationships/image" Target="../media/image4.png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/Users/margaretdorokhina/Desktop/Scorecard%202014-2022_da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blipFill dpi="0" rotWithShape="1">
              <a:blip xmlns:r="http://schemas.openxmlformats.org/officeDocument/2006/relationships"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blipFill dpi="0" rotWithShape="1">
                <a:blip xmlns:r="http://schemas.openxmlformats.org/officeDocument/2006/relationships"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50B-F145-ABE7-1F7C4D9B630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Sheet5!$F$331:$J$331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Sheet5!$F$336:$J$336</c:f>
              <c:numCache>
                <c:formatCode>General</c:formatCode>
                <c:ptCount val="5"/>
                <c:pt idx="0">
                  <c:v>4</c:v>
                </c:pt>
                <c:pt idx="1">
                  <c:v>0</c:v>
                </c:pt>
                <c:pt idx="2">
                  <c:v>3.5</c:v>
                </c:pt>
                <c:pt idx="3">
                  <c:v>4</c:v>
                </c:pt>
                <c:pt idx="4" formatCode="0.00">
                  <c:v>2.875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0B-F145-ABE7-1F7C4D9B63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12175520"/>
        <c:axId val="1312103984"/>
      </c:barChart>
      <c:catAx>
        <c:axId val="1312175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2103984"/>
        <c:crosses val="autoZero"/>
        <c:auto val="1"/>
        <c:lblAlgn val="ctr"/>
        <c:lblOffset val="100"/>
        <c:noMultiLvlLbl val="0"/>
      </c:catAx>
      <c:valAx>
        <c:axId val="1312103984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2175520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</a:defRPr>
      </a:pPr>
      <a:endParaRPr lang="en-US"/>
    </a:p>
  </c:txPr>
  <c:externalData r:id="rId5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blipFill dpi="0" rotWithShape="1">
              <a:blip xmlns:r="http://schemas.openxmlformats.org/officeDocument/2006/relationships"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blipFill dpi="0" rotWithShape="1">
                <a:blip xmlns:r="http://schemas.openxmlformats.org/officeDocument/2006/relationships"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5EB-8647-9912-6B19F2CBABAF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Sheet5!$L$342:$P$342</c:f>
              <c:strCache>
                <c:ptCount val="5"/>
                <c:pt idx="0">
                  <c:v>Romania</c:v>
                </c:pt>
                <c:pt idx="1">
                  <c:v>European region average</c:v>
                </c:pt>
                <c:pt idx="2">
                  <c:v>High-income group average</c:v>
                </c:pt>
                <c:pt idx="3">
                  <c:v>Global average</c:v>
                </c:pt>
                <c:pt idx="4">
                  <c:v>Top performing countries average</c:v>
                </c:pt>
              </c:strCache>
            </c:strRef>
          </c:cat>
          <c:val>
            <c:numRef>
              <c:f>Sheet5!$L$347:$P$347</c:f>
              <c:numCache>
                <c:formatCode>General</c:formatCode>
                <c:ptCount val="5"/>
                <c:pt idx="0">
                  <c:v>2.88</c:v>
                </c:pt>
                <c:pt idx="1">
                  <c:v>2.6354166666666665</c:v>
                </c:pt>
                <c:pt idx="2">
                  <c:v>2.6136363636363638</c:v>
                </c:pt>
                <c:pt idx="3">
                  <c:v>1.9911764705882353</c:v>
                </c:pt>
                <c:pt idx="4">
                  <c:v>4.13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EB-8647-9912-6B19F2CBAB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22070672"/>
        <c:axId val="1922901696"/>
      </c:barChart>
      <c:catAx>
        <c:axId val="1922070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22901696"/>
        <c:crosses val="autoZero"/>
        <c:auto val="1"/>
        <c:lblAlgn val="ctr"/>
        <c:lblOffset val="100"/>
        <c:noMultiLvlLbl val="0"/>
      </c:catAx>
      <c:valAx>
        <c:axId val="1922901696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22070672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</a:defRPr>
      </a:pPr>
      <a:endParaRPr lang="en-US"/>
    </a:p>
  </c:txPr>
  <c:externalData r:id="rId5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Sheet5!$L$342</c:f>
              <c:strCache>
                <c:ptCount val="1"/>
                <c:pt idx="0">
                  <c:v>Romania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Sheet5!$K$343:$K$347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Sheet5!$L$343:$L$347</c:f>
              <c:numCache>
                <c:formatCode>General</c:formatCode>
                <c:ptCount val="5"/>
                <c:pt idx="0">
                  <c:v>4</c:v>
                </c:pt>
                <c:pt idx="1">
                  <c:v>0</c:v>
                </c:pt>
                <c:pt idx="2">
                  <c:v>3.5</c:v>
                </c:pt>
                <c:pt idx="3">
                  <c:v>4</c:v>
                </c:pt>
                <c:pt idx="4">
                  <c:v>2.88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32-8840-A90A-9FEA4B5E730B}"/>
            </c:ext>
          </c:extLst>
        </c:ser>
        <c:ser>
          <c:idx val="1"/>
          <c:order val="1"/>
          <c:tx>
            <c:strRef>
              <c:f>Sheet5!$M$342</c:f>
              <c:strCache>
                <c:ptCount val="1"/>
                <c:pt idx="0">
                  <c:v>European region average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Sheet5!$K$343:$K$347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Sheet5!$M$343:$M$347</c:f>
              <c:numCache>
                <c:formatCode>General</c:formatCode>
                <c:ptCount val="5"/>
                <c:pt idx="0">
                  <c:v>2.9791666666666665</c:v>
                </c:pt>
                <c:pt idx="1">
                  <c:v>0.47169811320754718</c:v>
                </c:pt>
                <c:pt idx="2">
                  <c:v>3.5865384615384617</c:v>
                </c:pt>
                <c:pt idx="3">
                  <c:v>3.6346153846153846</c:v>
                </c:pt>
                <c:pt idx="4">
                  <c:v>2.6354166666666665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32-8840-A90A-9FEA4B5E730B}"/>
            </c:ext>
          </c:extLst>
        </c:ser>
        <c:ser>
          <c:idx val="2"/>
          <c:order val="2"/>
          <c:tx>
            <c:strRef>
              <c:f>Sheet5!$N$342</c:f>
              <c:strCache>
                <c:ptCount val="1"/>
                <c:pt idx="0">
                  <c:v>High-income group average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Sheet5!$K$343:$K$347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Sheet5!$N$343:$N$347</c:f>
              <c:numCache>
                <c:formatCode>General</c:formatCode>
                <c:ptCount val="5"/>
                <c:pt idx="0">
                  <c:v>3.5636363636363635</c:v>
                </c:pt>
                <c:pt idx="1">
                  <c:v>0.25862068965517243</c:v>
                </c:pt>
                <c:pt idx="2">
                  <c:v>3.3017241379310347</c:v>
                </c:pt>
                <c:pt idx="3">
                  <c:v>3.3793103448275863</c:v>
                </c:pt>
                <c:pt idx="4">
                  <c:v>2.6136363636363638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E32-8840-A90A-9FEA4B5E730B}"/>
            </c:ext>
          </c:extLst>
        </c:ser>
        <c:ser>
          <c:idx val="3"/>
          <c:order val="3"/>
          <c:tx>
            <c:strRef>
              <c:f>Sheet5!$O$342</c:f>
              <c:strCache>
                <c:ptCount val="1"/>
                <c:pt idx="0">
                  <c:v>Global average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c:spPr>
          <c:invertIfNegative val="0"/>
          <c:cat>
            <c:strRef>
              <c:f>Sheet5!$K$343:$K$347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Sheet5!$O$343:$O$347</c:f>
              <c:numCache>
                <c:formatCode>General</c:formatCode>
                <c:ptCount val="5"/>
                <c:pt idx="0">
                  <c:v>2.3705882352941177</c:v>
                </c:pt>
                <c:pt idx="1">
                  <c:v>0.5478723404255319</c:v>
                </c:pt>
                <c:pt idx="2">
                  <c:v>2.1711956521739131</c:v>
                </c:pt>
                <c:pt idx="3">
                  <c:v>2.9130434782608696</c:v>
                </c:pt>
                <c:pt idx="4">
                  <c:v>1.9911764705882353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E32-8840-A90A-9FEA4B5E730B}"/>
            </c:ext>
          </c:extLst>
        </c:ser>
        <c:ser>
          <c:idx val="4"/>
          <c:order val="4"/>
          <c:tx>
            <c:strRef>
              <c:f>Sheet5!$P$342</c:f>
              <c:strCache>
                <c:ptCount val="1"/>
                <c:pt idx="0">
                  <c:v>Top performing countries average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Sheet5!$K$343:$K$347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Sheet5!$P$343:$P$347</c:f>
              <c:numCache>
                <c:formatCode>General</c:formatCode>
                <c:ptCount val="5"/>
                <c:pt idx="0">
                  <c:v>5</c:v>
                </c:pt>
                <c:pt idx="1">
                  <c:v>3.5</c:v>
                </c:pt>
                <c:pt idx="2">
                  <c:v>4.5</c:v>
                </c:pt>
                <c:pt idx="3">
                  <c:v>3.5</c:v>
                </c:pt>
                <c:pt idx="4">
                  <c:v>4.13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E32-8840-A90A-9FEA4B5E73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45540688"/>
        <c:axId val="1345542400"/>
      </c:barChart>
      <c:catAx>
        <c:axId val="1345540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45542400"/>
        <c:crosses val="autoZero"/>
        <c:auto val="1"/>
        <c:lblAlgn val="ctr"/>
        <c:lblOffset val="100"/>
        <c:noMultiLvlLbl val="0"/>
      </c:catAx>
      <c:valAx>
        <c:axId val="1345542400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45540688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</a:defRPr>
      </a:pPr>
      <a:endParaRPr lang="en-US"/>
    </a:p>
  </c:txPr>
  <c:externalData r:id="rId5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Sheet5!$E$332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1">
                <a:tint val="54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Sheet5!$F$331:$J$331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Sheet5!$F$332:$J$332</c:f>
              <c:numCache>
                <c:formatCode>General</c:formatCode>
                <c:ptCount val="5"/>
                <c:pt idx="0">
                  <c:v>5</c:v>
                </c:pt>
                <c:pt idx="1">
                  <c:v>5</c:v>
                </c:pt>
                <c:pt idx="2">
                  <c:v>4</c:v>
                </c:pt>
                <c:pt idx="3">
                  <c:v>4</c:v>
                </c:pt>
                <c:pt idx="4" formatCode="0.00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BD-9741-83F0-C6440EA1CE00}"/>
            </c:ext>
          </c:extLst>
        </c:ser>
        <c:ser>
          <c:idx val="1"/>
          <c:order val="1"/>
          <c:tx>
            <c:strRef>
              <c:f>Sheet5!$E$333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Sheet5!$F$331:$J$331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Sheet5!$F$333:$J$333</c:f>
              <c:numCache>
                <c:formatCode>General</c:formatCode>
                <c:ptCount val="5"/>
                <c:pt idx="0">
                  <c:v>5</c:v>
                </c:pt>
                <c:pt idx="1">
                  <c:v>0</c:v>
                </c:pt>
                <c:pt idx="2">
                  <c:v>3.5</c:v>
                </c:pt>
                <c:pt idx="3">
                  <c:v>4</c:v>
                </c:pt>
                <c:pt idx="4" formatCode="0.00">
                  <c:v>3.125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4BD-9741-83F0-C6440EA1CE00}"/>
            </c:ext>
          </c:extLst>
        </c:ser>
        <c:ser>
          <c:idx val="2"/>
          <c:order val="2"/>
          <c:tx>
            <c:strRef>
              <c:f>Sheet5!$E$334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Sheet5!$F$331:$J$331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Sheet5!$F$334:$J$334</c:f>
              <c:numCache>
                <c:formatCode>General</c:formatCode>
                <c:ptCount val="5"/>
                <c:pt idx="0">
                  <c:v>5</c:v>
                </c:pt>
                <c:pt idx="1">
                  <c:v>0</c:v>
                </c:pt>
                <c:pt idx="2">
                  <c:v>3.5</c:v>
                </c:pt>
                <c:pt idx="3">
                  <c:v>5</c:v>
                </c:pt>
                <c:pt idx="4" formatCode="0.00">
                  <c:v>3.375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4BD-9741-83F0-C6440EA1CE00}"/>
            </c:ext>
          </c:extLst>
        </c:ser>
        <c:ser>
          <c:idx val="3"/>
          <c:order val="3"/>
          <c:tx>
            <c:strRef>
              <c:f>Sheet5!$E$335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Sheet5!$F$331:$J$331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Sheet5!$F$335:$J$335</c:f>
              <c:numCache>
                <c:formatCode>General</c:formatCode>
                <c:ptCount val="5"/>
                <c:pt idx="0">
                  <c:v>5</c:v>
                </c:pt>
                <c:pt idx="1">
                  <c:v>0</c:v>
                </c:pt>
                <c:pt idx="2">
                  <c:v>3.5</c:v>
                </c:pt>
                <c:pt idx="3">
                  <c:v>4</c:v>
                </c:pt>
                <c:pt idx="4" formatCode="0.00">
                  <c:v>3.125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4BD-9741-83F0-C6440EA1CE00}"/>
            </c:ext>
          </c:extLst>
        </c:ser>
        <c:ser>
          <c:idx val="4"/>
          <c:order val="4"/>
          <c:tx>
            <c:strRef>
              <c:f>Sheet5!$E$336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Sheet5!$F$331:$J$331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Sheet5!$F$336:$J$336</c:f>
              <c:numCache>
                <c:formatCode>General</c:formatCode>
                <c:ptCount val="5"/>
                <c:pt idx="0">
                  <c:v>4</c:v>
                </c:pt>
                <c:pt idx="1">
                  <c:v>0</c:v>
                </c:pt>
                <c:pt idx="2">
                  <c:v>3.5</c:v>
                </c:pt>
                <c:pt idx="3">
                  <c:v>4</c:v>
                </c:pt>
                <c:pt idx="4" formatCode="0.00">
                  <c:v>2.875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4BD-9741-83F0-C6440EA1CE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70455648"/>
        <c:axId val="1370369168"/>
      </c:barChart>
      <c:catAx>
        <c:axId val="1370455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0369168"/>
        <c:crosses val="autoZero"/>
        <c:auto val="1"/>
        <c:lblAlgn val="ctr"/>
        <c:lblOffset val="100"/>
        <c:noMultiLvlLbl val="0"/>
      </c:catAx>
      <c:valAx>
        <c:axId val="1370369168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0455648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F59BFE-36F2-1F42-9B6D-26C5ACC959AE}" type="datetimeFigureOut">
              <a:rPr lang="en-US" smtClean="0"/>
              <a:t>6/20/24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713B65-0986-0640-A8B1-BFD6ECB08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513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3708ED-68A9-D74E-AAE8-51DE614EFC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5248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3566446"/>
            <a:ext cx="12192000" cy="3291553"/>
          </a:xfrm>
          <a:prstGeom prst="rect">
            <a:avLst/>
          </a:prstGeom>
          <a:solidFill>
            <a:srgbClr val="B4C0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763107" y="4033943"/>
            <a:ext cx="10667104" cy="2173984"/>
          </a:xfrm>
        </p:spPr>
        <p:txBody>
          <a:bodyPr lIns="0" tIns="0" rIns="0" bIns="0" anchor="t" anchorCtr="0">
            <a:noAutofit/>
          </a:bodyPr>
          <a:lstStyle>
            <a:lvl1pPr>
              <a:defRPr sz="5333" b="1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761794" y="5801527"/>
            <a:ext cx="10668417" cy="812799"/>
          </a:xfrm>
        </p:spPr>
        <p:txBody>
          <a:bodyPr wrap="square" lIns="0" rIns="0" bIns="0"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667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dirty="0"/>
              <a:t>Click to edit speaker name/title</a:t>
            </a:r>
          </a:p>
          <a:p>
            <a:pPr lvl="0"/>
            <a:r>
              <a:rPr lang="en-US" dirty="0"/>
              <a:t>Date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0" y="0"/>
            <a:ext cx="12192000" cy="279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BCD5747-385E-473D-A08D-FC42F705F1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172" t="16589" r="7171" b="16312"/>
          <a:stretch/>
        </p:blipFill>
        <p:spPr>
          <a:xfrm>
            <a:off x="7388353" y="318789"/>
            <a:ext cx="3698697" cy="289731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A765CAE-3EA9-4B74-A145-9BAC5032804E}"/>
              </a:ext>
            </a:extLst>
          </p:cNvPr>
          <p:cNvSpPr/>
          <p:nvPr userDrawn="1"/>
        </p:nvSpPr>
        <p:spPr>
          <a:xfrm>
            <a:off x="609600" y="3459775"/>
            <a:ext cx="11582400" cy="106672"/>
          </a:xfrm>
          <a:prstGeom prst="rect">
            <a:avLst/>
          </a:prstGeom>
          <a:solidFill>
            <a:srgbClr val="344E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D4866BA-95FB-4DF0-B4EA-77AA9BEE511B}"/>
              </a:ext>
            </a:extLst>
          </p:cNvPr>
          <p:cNvSpPr/>
          <p:nvPr userDrawn="1"/>
        </p:nvSpPr>
        <p:spPr>
          <a:xfrm>
            <a:off x="0" y="3459775"/>
            <a:ext cx="609600" cy="106673"/>
          </a:xfrm>
          <a:prstGeom prst="rect">
            <a:avLst/>
          </a:prstGeom>
          <a:solidFill>
            <a:srgbClr val="EF89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098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F9C0EA-9880-479E-ACF7-534C7A064F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849" y="3566160"/>
            <a:ext cx="12192000" cy="329184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762448" y="3756412"/>
            <a:ext cx="10667104" cy="2885184"/>
          </a:xfrm>
        </p:spPr>
        <p:txBody>
          <a:bodyPr lIns="0" tIns="0" rIns="0" bIns="45720" anchor="ctr" anchorCtr="0">
            <a:noAutofit/>
          </a:bodyPr>
          <a:lstStyle>
            <a:lvl1pPr algn="ctr">
              <a:defRPr sz="5333" b="1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2192000" cy="279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2F96CB-95EF-4223-ABAF-E073EF067D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5413" t="16252" r="18073" b="42645"/>
          <a:stretch/>
        </p:blipFill>
        <p:spPr>
          <a:xfrm>
            <a:off x="5390462" y="741399"/>
            <a:ext cx="1411079" cy="218758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9BF8357-D1AF-4049-AC27-8E524D87E74A}"/>
              </a:ext>
            </a:extLst>
          </p:cNvPr>
          <p:cNvSpPr/>
          <p:nvPr userDrawn="1"/>
        </p:nvSpPr>
        <p:spPr>
          <a:xfrm>
            <a:off x="609600" y="3463501"/>
            <a:ext cx="11582400" cy="106672"/>
          </a:xfrm>
          <a:prstGeom prst="rect">
            <a:avLst/>
          </a:prstGeom>
          <a:solidFill>
            <a:srgbClr val="344E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ECED982-66FE-47DA-A518-F2729B9C5EC6}"/>
              </a:ext>
            </a:extLst>
          </p:cNvPr>
          <p:cNvSpPr/>
          <p:nvPr userDrawn="1"/>
        </p:nvSpPr>
        <p:spPr>
          <a:xfrm>
            <a:off x="-6850" y="3463501"/>
            <a:ext cx="623299" cy="114512"/>
          </a:xfrm>
          <a:prstGeom prst="rect">
            <a:avLst/>
          </a:prstGeom>
          <a:solidFill>
            <a:srgbClr val="EF89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626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With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09600" y="1358900"/>
            <a:ext cx="10972800" cy="1965667"/>
          </a:xfrm>
        </p:spPr>
        <p:txBody>
          <a:bodyPr>
            <a:spAutoFit/>
          </a:bodyPr>
          <a:lstStyle>
            <a:lvl1pPr>
              <a:defRPr sz="3333">
                <a:solidFill>
                  <a:srgbClr val="5C4F3D"/>
                </a:solidFill>
              </a:defRPr>
            </a:lvl1pPr>
            <a:lvl2pPr>
              <a:defRPr sz="3067">
                <a:solidFill>
                  <a:srgbClr val="5C4F3D"/>
                </a:solidFill>
              </a:defRPr>
            </a:lvl2pPr>
            <a:lvl3pPr>
              <a:defRPr sz="2667">
                <a:solidFill>
                  <a:srgbClr val="5C4F3D"/>
                </a:solidFill>
              </a:defRPr>
            </a:lvl3pPr>
            <a:lvl4pPr>
              <a:defRPr sz="2133">
                <a:solidFill>
                  <a:srgbClr val="5C4F3D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2534" y="6266720"/>
            <a:ext cx="474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3950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Two S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58900"/>
            <a:ext cx="5384800" cy="2872581"/>
          </a:xfrm>
        </p:spPr>
        <p:txBody>
          <a:bodyPr>
            <a:spAutoFit/>
          </a:bodyPr>
          <a:lstStyle>
            <a:lvl1pPr>
              <a:defRPr sz="3333">
                <a:solidFill>
                  <a:schemeClr val="tx2"/>
                </a:solidFill>
              </a:defRPr>
            </a:lvl1pPr>
            <a:lvl2pPr>
              <a:defRPr sz="3067">
                <a:solidFill>
                  <a:schemeClr val="tx2"/>
                </a:solidFill>
              </a:defRPr>
            </a:lvl2pPr>
            <a:lvl3pPr>
              <a:defRPr sz="2667">
                <a:solidFill>
                  <a:schemeClr val="tx2"/>
                </a:solidFill>
              </a:defRPr>
            </a:lvl3pPr>
            <a:lvl4pPr>
              <a:defRPr sz="2133">
                <a:solidFill>
                  <a:schemeClr val="tx2"/>
                </a:solidFill>
              </a:defRPr>
            </a:lvl4pPr>
            <a:lvl5pPr>
              <a:defRPr sz="2133">
                <a:solidFill>
                  <a:schemeClr val="tx2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58900"/>
            <a:ext cx="5384800" cy="2872581"/>
          </a:xfrm>
        </p:spPr>
        <p:txBody>
          <a:bodyPr>
            <a:spAutoFit/>
          </a:bodyPr>
          <a:lstStyle>
            <a:lvl1pPr>
              <a:defRPr sz="3333">
                <a:solidFill>
                  <a:schemeClr val="tx2"/>
                </a:solidFill>
              </a:defRPr>
            </a:lvl1pPr>
            <a:lvl2pPr>
              <a:defRPr sz="3067">
                <a:solidFill>
                  <a:schemeClr val="tx2"/>
                </a:solidFill>
              </a:defRPr>
            </a:lvl2pPr>
            <a:lvl3pPr>
              <a:defRPr sz="2667">
                <a:solidFill>
                  <a:schemeClr val="tx2"/>
                </a:solidFill>
              </a:defRPr>
            </a:lvl3pPr>
            <a:lvl4pPr>
              <a:defRPr sz="2133">
                <a:solidFill>
                  <a:schemeClr val="tx2"/>
                </a:solidFill>
              </a:defRPr>
            </a:lvl4pPr>
            <a:lvl5pPr>
              <a:defRPr sz="2133">
                <a:solidFill>
                  <a:schemeClr val="tx2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2534" y="6280419"/>
            <a:ext cx="474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447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E227E-FE1A-F94C-B234-08B89A1E5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51C58-16CC-4E46-BE63-F53701B695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58901"/>
            <a:ext cx="10972800" cy="24088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DA856A-F125-904A-9120-269873263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23863-0AB4-A049-ABB7-F0E84241EEE9}" type="datetimeFigureOut">
              <a:rPr lang="en-US">
                <a:solidFill>
                  <a:prstClr val="black"/>
                </a:solidFill>
              </a:rPr>
              <a:pPr/>
              <a:t>6/20/24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C89B39-0ACE-964C-8EDD-23473ADA8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30CE90-2A13-D541-AEF2-EFF6F4902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F705C-BACA-534A-9DFA-51293FAA61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7053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2C989-E4FD-4613-B34D-BC8CBD136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72515"/>
            <a:ext cx="3932237" cy="9848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q-A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825161-A0D0-4A10-AE13-79CF7EA666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92443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sq-A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E1E18D-9575-4DE0-AC81-A642005EE8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246221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59F80B-3DA6-400C-B8C5-F1B4F1789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D4232-A502-4A4D-87BD-822FF3B8981F}" type="datetimeFigureOut">
              <a:rPr lang="sq-AL">
                <a:solidFill>
                  <a:prstClr val="black"/>
                </a:solidFill>
              </a:rPr>
              <a:pPr/>
              <a:t>20.6.24</a:t>
            </a:fld>
            <a:endParaRPr lang="sq-AL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2FA2AD-BCB5-4882-875E-A1065088E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AB1437-BB36-4844-BD61-DA4F313A8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4A214-501D-4B88-AA50-BB3D4D9E2B7F}" type="slidenum">
              <a:rPr lang="sq-AL" smtClean="0"/>
              <a:pPr/>
              <a:t>‹#›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33761655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842B7-7994-4CE2-88B6-602AD43A7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q-A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17C5B0-14D0-4986-A032-C6B71F1EA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D4232-A502-4A4D-87BD-822FF3B8981F}" type="datetimeFigureOut">
              <a:rPr lang="sq-AL">
                <a:solidFill>
                  <a:prstClr val="black"/>
                </a:solidFill>
              </a:rPr>
              <a:pPr/>
              <a:t>20.6.24</a:t>
            </a:fld>
            <a:endParaRPr lang="sq-AL">
              <a:solidFill>
                <a:prstClr val="black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CC85FE-AA03-4389-BDB1-B78433EED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>
              <a:solidFill>
                <a:prstClr val="black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EA1C15-C3C5-4275-8362-CCC3B5A85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4A214-501D-4B88-AA50-BB3D4D9E2B7F}" type="slidenum">
              <a:rPr lang="sq-AL" smtClean="0"/>
              <a:pPr/>
              <a:t>‹#›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15701524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8362"/>
            <a:ext cx="10972800" cy="61555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89991"/>
            <a:ext cx="5386917" cy="984885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270837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189991"/>
            <a:ext cx="5389033" cy="984885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270837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0C04D-D8C4-408B-B280-53208A84F3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8905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9952"/>
            <a:ext cx="10972800" cy="61555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2"/>
            <a:ext cx="5384800" cy="2921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2921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916489" y="6264067"/>
            <a:ext cx="2844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60957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752127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60957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-812800" y="6255240"/>
            <a:ext cx="2844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214AE64-5CF3-42E6-AACF-B7B30C1068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882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F9C0EA-9880-479E-ACF7-534C7A064F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849" y="3566160"/>
            <a:ext cx="12192000" cy="329184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762448" y="3756412"/>
            <a:ext cx="10667104" cy="2885184"/>
          </a:xfrm>
        </p:spPr>
        <p:txBody>
          <a:bodyPr lIns="0" tIns="0" rIns="0" bIns="45720" anchor="ctr" anchorCtr="0">
            <a:noAutofit/>
          </a:bodyPr>
          <a:lstStyle>
            <a:lvl1pPr algn="ctr">
              <a:defRPr sz="5333" b="1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2192000" cy="279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2F96CB-95EF-4223-ABAF-E073EF067D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5413" t="16252" r="18073" b="42645"/>
          <a:stretch/>
        </p:blipFill>
        <p:spPr>
          <a:xfrm>
            <a:off x="5390462" y="741399"/>
            <a:ext cx="1411079" cy="218758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9BF8357-D1AF-4049-AC27-8E524D87E74A}"/>
              </a:ext>
            </a:extLst>
          </p:cNvPr>
          <p:cNvSpPr/>
          <p:nvPr userDrawn="1"/>
        </p:nvSpPr>
        <p:spPr>
          <a:xfrm>
            <a:off x="609600" y="3463501"/>
            <a:ext cx="11582400" cy="106672"/>
          </a:xfrm>
          <a:prstGeom prst="rect">
            <a:avLst/>
          </a:prstGeom>
          <a:solidFill>
            <a:srgbClr val="344E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ECED982-66FE-47DA-A518-F2729B9C5EC6}"/>
              </a:ext>
            </a:extLst>
          </p:cNvPr>
          <p:cNvSpPr/>
          <p:nvPr userDrawn="1"/>
        </p:nvSpPr>
        <p:spPr>
          <a:xfrm>
            <a:off x="-6850" y="3463501"/>
            <a:ext cx="623299" cy="114512"/>
          </a:xfrm>
          <a:prstGeom prst="rect">
            <a:avLst/>
          </a:prstGeom>
          <a:solidFill>
            <a:srgbClr val="EF89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164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With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09600" y="1358900"/>
            <a:ext cx="10972800" cy="1965667"/>
          </a:xfrm>
        </p:spPr>
        <p:txBody>
          <a:bodyPr>
            <a:spAutoFit/>
          </a:bodyPr>
          <a:lstStyle>
            <a:lvl1pPr>
              <a:defRPr sz="3333">
                <a:solidFill>
                  <a:srgbClr val="5C4F3D"/>
                </a:solidFill>
              </a:defRPr>
            </a:lvl1pPr>
            <a:lvl2pPr>
              <a:defRPr sz="3067">
                <a:solidFill>
                  <a:srgbClr val="5C4F3D"/>
                </a:solidFill>
              </a:defRPr>
            </a:lvl2pPr>
            <a:lvl3pPr>
              <a:defRPr sz="2667">
                <a:solidFill>
                  <a:srgbClr val="5C4F3D"/>
                </a:solidFill>
              </a:defRPr>
            </a:lvl3pPr>
            <a:lvl4pPr>
              <a:defRPr sz="2133">
                <a:solidFill>
                  <a:srgbClr val="5C4F3D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2534" y="6266720"/>
            <a:ext cx="474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473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Two S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58900"/>
            <a:ext cx="5384800" cy="2872581"/>
          </a:xfrm>
        </p:spPr>
        <p:txBody>
          <a:bodyPr>
            <a:spAutoFit/>
          </a:bodyPr>
          <a:lstStyle>
            <a:lvl1pPr>
              <a:defRPr sz="3333">
                <a:solidFill>
                  <a:schemeClr val="tx2"/>
                </a:solidFill>
              </a:defRPr>
            </a:lvl1pPr>
            <a:lvl2pPr>
              <a:defRPr sz="3067">
                <a:solidFill>
                  <a:schemeClr val="tx2"/>
                </a:solidFill>
              </a:defRPr>
            </a:lvl2pPr>
            <a:lvl3pPr>
              <a:defRPr sz="2667">
                <a:solidFill>
                  <a:schemeClr val="tx2"/>
                </a:solidFill>
              </a:defRPr>
            </a:lvl3pPr>
            <a:lvl4pPr>
              <a:defRPr sz="2133">
                <a:solidFill>
                  <a:schemeClr val="tx2"/>
                </a:solidFill>
              </a:defRPr>
            </a:lvl4pPr>
            <a:lvl5pPr>
              <a:defRPr sz="2133">
                <a:solidFill>
                  <a:schemeClr val="tx2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58900"/>
            <a:ext cx="5384800" cy="2872581"/>
          </a:xfrm>
        </p:spPr>
        <p:txBody>
          <a:bodyPr>
            <a:spAutoFit/>
          </a:bodyPr>
          <a:lstStyle>
            <a:lvl1pPr>
              <a:defRPr sz="3333">
                <a:solidFill>
                  <a:schemeClr val="tx2"/>
                </a:solidFill>
              </a:defRPr>
            </a:lvl1pPr>
            <a:lvl2pPr>
              <a:defRPr sz="3067">
                <a:solidFill>
                  <a:schemeClr val="tx2"/>
                </a:solidFill>
              </a:defRPr>
            </a:lvl2pPr>
            <a:lvl3pPr>
              <a:defRPr sz="2667">
                <a:solidFill>
                  <a:schemeClr val="tx2"/>
                </a:solidFill>
              </a:defRPr>
            </a:lvl3pPr>
            <a:lvl4pPr>
              <a:defRPr sz="2133">
                <a:solidFill>
                  <a:schemeClr val="tx2"/>
                </a:solidFill>
              </a:defRPr>
            </a:lvl4pPr>
            <a:lvl5pPr>
              <a:defRPr sz="2133">
                <a:solidFill>
                  <a:schemeClr val="tx2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2534" y="6280419"/>
            <a:ext cx="474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357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2C989-E4FD-4613-B34D-BC8CBD136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72515"/>
            <a:ext cx="3932237" cy="9848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q-A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825161-A0D0-4A10-AE13-79CF7EA666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92443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sq-A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E1E18D-9575-4DE0-AC81-A642005EE8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246221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59F80B-3DA6-400C-B8C5-F1B4F1789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D4232-A502-4A4D-87BD-822FF3B8981F}" type="datetimeFigureOut">
              <a:rPr lang="sq-AL">
                <a:solidFill>
                  <a:prstClr val="black"/>
                </a:solidFill>
              </a:rPr>
              <a:pPr/>
              <a:t>20.6.24</a:t>
            </a:fld>
            <a:endParaRPr lang="sq-AL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2FA2AD-BCB5-4882-875E-A1065088E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AB1437-BB36-4844-BD61-DA4F313A8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4A214-501D-4B88-AA50-BB3D4D9E2B7F}" type="slidenum">
              <a:rPr lang="sq-AL" smtClean="0"/>
              <a:pPr/>
              <a:t>‹#›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436538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842B7-7994-4CE2-88B6-602AD43A7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q-A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17C5B0-14D0-4986-A032-C6B71F1EA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D4232-A502-4A4D-87BD-822FF3B8981F}" type="datetimeFigureOut">
              <a:rPr lang="sq-AL">
                <a:solidFill>
                  <a:prstClr val="black"/>
                </a:solidFill>
              </a:rPr>
              <a:pPr/>
              <a:t>20.6.24</a:t>
            </a:fld>
            <a:endParaRPr lang="sq-AL">
              <a:solidFill>
                <a:prstClr val="black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CC85FE-AA03-4389-BDB1-B78433EED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>
              <a:solidFill>
                <a:prstClr val="black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EA1C15-C3C5-4275-8362-CCC3B5A85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4A214-501D-4B88-AA50-BB3D4D9E2B7F}" type="slidenum">
              <a:rPr lang="sq-AL" smtClean="0"/>
              <a:pPr/>
              <a:t>‹#›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4241627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8362"/>
            <a:ext cx="10972800" cy="61555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89991"/>
            <a:ext cx="5386917" cy="984885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270837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189991"/>
            <a:ext cx="5389033" cy="984885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270837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0C04D-D8C4-408B-B280-53208A84F3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710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9952"/>
            <a:ext cx="10972800" cy="61555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2"/>
            <a:ext cx="5384800" cy="2921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2921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916489" y="6264067"/>
            <a:ext cx="2844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60957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752127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60957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-812800" y="6255240"/>
            <a:ext cx="2844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214AE64-5CF3-42E6-AACF-B7B30C1068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3566446"/>
            <a:ext cx="12192000" cy="3291553"/>
          </a:xfrm>
          <a:prstGeom prst="rect">
            <a:avLst/>
          </a:prstGeom>
          <a:solidFill>
            <a:srgbClr val="B4C0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763107" y="4033943"/>
            <a:ext cx="10667104" cy="2173984"/>
          </a:xfrm>
        </p:spPr>
        <p:txBody>
          <a:bodyPr lIns="0" tIns="0" rIns="0" bIns="0" anchor="t" anchorCtr="0">
            <a:noAutofit/>
          </a:bodyPr>
          <a:lstStyle>
            <a:lvl1pPr>
              <a:defRPr sz="5333" b="1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761794" y="5801527"/>
            <a:ext cx="10668417" cy="812799"/>
          </a:xfrm>
        </p:spPr>
        <p:txBody>
          <a:bodyPr wrap="square" lIns="0" rIns="0" bIns="0"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667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dirty="0"/>
              <a:t>Click to edit speaker name/title</a:t>
            </a:r>
          </a:p>
          <a:p>
            <a:pPr lvl="0"/>
            <a:r>
              <a:rPr lang="en-US" dirty="0"/>
              <a:t>Date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0" y="0"/>
            <a:ext cx="12192000" cy="279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BCD5747-385E-473D-A08D-FC42F705F1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172" t="16589" r="7171" b="16312"/>
          <a:stretch/>
        </p:blipFill>
        <p:spPr>
          <a:xfrm>
            <a:off x="7388353" y="318789"/>
            <a:ext cx="3698697" cy="289731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A765CAE-3EA9-4B74-A145-9BAC5032804E}"/>
              </a:ext>
            </a:extLst>
          </p:cNvPr>
          <p:cNvSpPr/>
          <p:nvPr userDrawn="1"/>
        </p:nvSpPr>
        <p:spPr>
          <a:xfrm>
            <a:off x="609600" y="3459775"/>
            <a:ext cx="11582400" cy="106672"/>
          </a:xfrm>
          <a:prstGeom prst="rect">
            <a:avLst/>
          </a:prstGeom>
          <a:solidFill>
            <a:srgbClr val="344E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D4866BA-95FB-4DF0-B4EA-77AA9BEE511B}"/>
              </a:ext>
            </a:extLst>
          </p:cNvPr>
          <p:cNvSpPr/>
          <p:nvPr userDrawn="1"/>
        </p:nvSpPr>
        <p:spPr>
          <a:xfrm>
            <a:off x="0" y="3459775"/>
            <a:ext cx="609600" cy="106673"/>
          </a:xfrm>
          <a:prstGeom prst="rect">
            <a:avLst/>
          </a:prstGeom>
          <a:solidFill>
            <a:srgbClr val="EF89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84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3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19676"/>
            <a:ext cx="10972800" cy="61555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58902"/>
            <a:ext cx="10972800" cy="2014911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4358" y="6263854"/>
            <a:ext cx="474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5C4F3D"/>
                </a:solidFill>
                <a:latin typeface="Arial"/>
                <a:cs typeface="Arial"/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09600" y="5"/>
            <a:ext cx="11582400" cy="106672"/>
          </a:xfrm>
          <a:prstGeom prst="rect">
            <a:avLst/>
          </a:prstGeom>
          <a:solidFill>
            <a:srgbClr val="344E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5"/>
            <a:ext cx="609600" cy="106673"/>
          </a:xfrm>
          <a:prstGeom prst="rect">
            <a:avLst/>
          </a:prstGeom>
          <a:solidFill>
            <a:srgbClr val="EF89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C3E7A9-7861-4583-814E-F10F58357217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1007287" y="5914321"/>
            <a:ext cx="780356" cy="69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449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  <p:sldLayoutId id="2147483667" r:id="rId6"/>
    <p:sldLayoutId id="2147483668" r:id="rId7"/>
    <p:sldLayoutId id="2147483669" r:id="rId8"/>
  </p:sldLayoutIdLst>
  <p:hf hdr="0" ftr="0" dt="0"/>
  <p:txStyles>
    <p:titleStyle>
      <a:lvl1pPr algn="l" defTabSz="609585" rtl="0" eaLnBrk="1" latinLnBrk="0" hangingPunct="1">
        <a:spcBef>
          <a:spcPct val="0"/>
        </a:spcBef>
        <a:buNone/>
        <a:defRPr sz="4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3333" kern="1200">
          <a:solidFill>
            <a:srgbClr val="5C4F3D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067" kern="1200">
          <a:solidFill>
            <a:srgbClr val="5C4F3D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rgbClr val="5C4F3D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400" kern="1200">
          <a:solidFill>
            <a:srgbClr val="5C4F3D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133" kern="1200">
          <a:solidFill>
            <a:srgbClr val="404040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19676"/>
            <a:ext cx="10972800" cy="61555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58902"/>
            <a:ext cx="10972800" cy="2014911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4358" y="6263854"/>
            <a:ext cx="474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5C4F3D"/>
                </a:solidFill>
                <a:latin typeface="Arial"/>
                <a:cs typeface="Arial"/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09600" y="5"/>
            <a:ext cx="11582400" cy="106672"/>
          </a:xfrm>
          <a:prstGeom prst="rect">
            <a:avLst/>
          </a:prstGeom>
          <a:solidFill>
            <a:srgbClr val="344E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5"/>
            <a:ext cx="609600" cy="106673"/>
          </a:xfrm>
          <a:prstGeom prst="rect">
            <a:avLst/>
          </a:prstGeom>
          <a:solidFill>
            <a:srgbClr val="EF89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C3E7A9-7861-4583-814E-F10F58357217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1007287" y="5914321"/>
            <a:ext cx="780356" cy="69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757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</p:sldLayoutIdLst>
  <p:hf hdr="0" ftr="0" dt="0"/>
  <p:txStyles>
    <p:titleStyle>
      <a:lvl1pPr algn="l" defTabSz="609585" rtl="0" eaLnBrk="1" latinLnBrk="0" hangingPunct="1">
        <a:spcBef>
          <a:spcPct val="0"/>
        </a:spcBef>
        <a:buNone/>
        <a:defRPr sz="4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3333" kern="1200">
          <a:solidFill>
            <a:srgbClr val="5C4F3D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067" kern="1200">
          <a:solidFill>
            <a:srgbClr val="5C4F3D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rgbClr val="5C4F3D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400" kern="1200">
          <a:solidFill>
            <a:srgbClr val="5C4F3D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133" kern="1200">
          <a:solidFill>
            <a:srgbClr val="404040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Tobacconomics" TargetMode="External"/><Relationship Id="rId3" Type="http://schemas.openxmlformats.org/officeDocument/2006/relationships/image" Target="../media/image6.png"/><Relationship Id="rId7" Type="http://schemas.openxmlformats.org/officeDocument/2006/relationships/hyperlink" Target="http://www.tobacconomics.org/" TargetMode="Externa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g"/><Relationship Id="rId9" Type="http://schemas.openxmlformats.org/officeDocument/2006/relationships/hyperlink" Target="https://tobacconomics.org/research/cigarette-tax-scorecard-3rd-edition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image" Target="../media/image9.png"/><Relationship Id="rId7" Type="http://schemas.openxmlformats.org/officeDocument/2006/relationships/hyperlink" Target="https://tobacconomics.org/research/cigarette-tax-scorecard-3rd-edition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twitter.com/Tobacconomics" TargetMode="External"/><Relationship Id="rId5" Type="http://schemas.openxmlformats.org/officeDocument/2006/relationships/hyperlink" Target="http://www.tobacconomics.org/" TargetMode="Externa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tobacconomics.org/research/cigarette-tax-scorecard-3rd-edition/" TargetMode="External"/><Relationship Id="rId3" Type="http://schemas.openxmlformats.org/officeDocument/2006/relationships/image" Target="../media/image8.png"/><Relationship Id="rId7" Type="http://schemas.openxmlformats.org/officeDocument/2006/relationships/hyperlink" Target="https://twitter.com/Tobacconomics" TargetMode="Externa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tobacconomics.org/" TargetMode="External"/><Relationship Id="rId5" Type="http://schemas.openxmlformats.org/officeDocument/2006/relationships/image" Target="../media/image7.jp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hyperlink" Target="http://www.tobacconomics.org/" TargetMode="Externa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hyperlink" Target="https://tobacconomics.org/research/cigarette-tax-scorecard-3rd-edition/" TargetMode="External"/><Relationship Id="rId4" Type="http://schemas.openxmlformats.org/officeDocument/2006/relationships/hyperlink" Target="https://twitter.com/Tobacconomics" TargetMode="External"/><Relationship Id="rId9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9824013" y="2600325"/>
            <a:ext cx="1758387" cy="613535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OPPORTUNITY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for improvement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 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31A57EF0-59C3-DBD2-5661-7AD0916D49AA}"/>
              </a:ext>
            </a:extLst>
          </p:cNvPr>
          <p:cNvGraphicFramePr>
            <a:graphicFrameLocks/>
          </p:cNvGraphicFramePr>
          <p:nvPr/>
        </p:nvGraphicFramePr>
        <p:xfrm>
          <a:off x="1524000" y="1650045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" name="Up Arrow 22"/>
          <p:cNvSpPr/>
          <p:nvPr/>
        </p:nvSpPr>
        <p:spPr>
          <a:xfrm>
            <a:off x="9130705" y="1791967"/>
            <a:ext cx="1041400" cy="1421893"/>
          </a:xfrm>
          <a:prstGeom prst="upArrow">
            <a:avLst>
              <a:gd name="adj1" fmla="val 50000"/>
              <a:gd name="adj2" fmla="val 52830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2060"/>
            </a:solidFill>
          </a:ln>
          <a:effectLst>
            <a:outerShdw blurRad="50800" dist="38100" dir="2700000" algn="tl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4950" y="715574"/>
            <a:ext cx="11957050" cy="248082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4 key tax components were assessed using a 5-point scale, with the overall score reflecting an average of Romania’s component scores.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4950" y="1088447"/>
            <a:ext cx="11722100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The scores reflect the current strengths and opportunities in Romania to further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increase tax revenue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and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improve health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.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190617"/>
            <a:ext cx="10972800" cy="492443"/>
          </a:xfrm>
        </p:spPr>
        <p:txBody>
          <a:bodyPr/>
          <a:lstStyle/>
          <a:p>
            <a:r>
              <a:rPr lang="en-US" sz="3200" dirty="0">
                <a:solidFill>
                  <a:srgbClr val="0070C0"/>
                </a:solidFill>
                <a:latin typeface="Georgia" charset="0"/>
                <a:ea typeface="Georgia" charset="0"/>
                <a:cs typeface="Georgia" charset="0"/>
              </a:rPr>
              <a:t>Cigarette tax policies in Romania, 2022</a:t>
            </a:r>
            <a:endParaRPr lang="en-US" sz="3200" dirty="0">
              <a:solidFill>
                <a:srgbClr val="0070C0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82B3180-01FA-2450-04A3-D0102FAAEBB7}"/>
              </a:ext>
            </a:extLst>
          </p:cNvPr>
          <p:cNvPicPr>
            <a:picLocks/>
          </p:cNvPicPr>
          <p:nvPr/>
        </p:nvPicPr>
        <p:blipFill rotWithShape="1">
          <a:blip r:embed="rId6"/>
          <a:srcRect l="2129" r="1654" b="26693"/>
          <a:stretch/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sp>
        <p:nvSpPr>
          <p:cNvPr id="10" name="4 Rectángulo">
            <a:extLst>
              <a:ext uri="{FF2B5EF4-FFF2-40B4-BE49-F238E27FC236}">
                <a16:creationId xmlns:a16="http://schemas.microsoft.com/office/drawing/2014/main" id="{2956BE8E-6145-DADE-9A05-7AE7825E23D1}"/>
              </a:ext>
            </a:extLst>
          </p:cNvPr>
          <p:cNvSpPr/>
          <p:nvPr/>
        </p:nvSpPr>
        <p:spPr>
          <a:xfrm>
            <a:off x="2130375" y="6445090"/>
            <a:ext cx="79312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21237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236783"/>
            <a:ext cx="11389895" cy="400110"/>
          </a:xfrm>
        </p:spPr>
        <p:txBody>
          <a:bodyPr/>
          <a:lstStyle/>
          <a:p>
            <a:r>
              <a:rPr lang="en-US" sz="2600" dirty="0">
                <a:solidFill>
                  <a:srgbClr val="0070C0"/>
                </a:solidFill>
                <a:latin typeface="Georgia" charset="0"/>
                <a:ea typeface="Georgia" charset="0"/>
                <a:cs typeface="Georgia" charset="0"/>
              </a:rPr>
              <a:t>How does Romania compare to other countries?</a:t>
            </a:r>
            <a:endParaRPr lang="en-US" sz="2600" dirty="0">
              <a:solidFill>
                <a:srgbClr val="0070C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34950" y="683061"/>
            <a:ext cx="11957050" cy="466654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Romania’s overall score in 2022 is compared to the average overall scores in its income group, region, the world, and top performers. 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C884832-3468-DE9F-E3C3-517EF0F8139B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l="2129" r="1654" b="26693"/>
          <a:stretch/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A236C8-9B34-FC31-C08B-1DA2F140E75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sp>
        <p:nvSpPr>
          <p:cNvPr id="9" name="4 Rectángulo">
            <a:extLst>
              <a:ext uri="{FF2B5EF4-FFF2-40B4-BE49-F238E27FC236}">
                <a16:creationId xmlns:a16="http://schemas.microsoft.com/office/drawing/2014/main" id="{CC6693B9-427D-E4F5-E07F-71A97BC2C23D}"/>
              </a:ext>
            </a:extLst>
          </p:cNvPr>
          <p:cNvSpPr/>
          <p:nvPr/>
        </p:nvSpPr>
        <p:spPr>
          <a:xfrm>
            <a:off x="2130375" y="6460981"/>
            <a:ext cx="79312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ABEE675A-4590-25AC-4173-627B9AA657C6}"/>
              </a:ext>
            </a:extLst>
          </p:cNvPr>
          <p:cNvGraphicFramePr>
            <a:graphicFrameLocks/>
          </p:cNvGraphicFramePr>
          <p:nvPr/>
        </p:nvGraphicFramePr>
        <p:xfrm>
          <a:off x="1524000" y="1519348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399953109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BFF670A7-AC79-4D5D-53B7-F31EAC11A339}"/>
              </a:ext>
            </a:extLst>
          </p:cNvPr>
          <p:cNvGraphicFramePr>
            <a:graphicFrameLocks/>
          </p:cNvGraphicFramePr>
          <p:nvPr/>
        </p:nvGraphicFramePr>
        <p:xfrm>
          <a:off x="1524000" y="1519143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Rectangle 15"/>
          <p:cNvSpPr/>
          <p:nvPr/>
        </p:nvSpPr>
        <p:spPr>
          <a:xfrm>
            <a:off x="3324988" y="1695454"/>
            <a:ext cx="2185796" cy="696960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AFFORDABILITY CHANGE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requires the most improvement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236783"/>
            <a:ext cx="11389895" cy="400110"/>
          </a:xfrm>
        </p:spPr>
        <p:txBody>
          <a:bodyPr/>
          <a:lstStyle/>
          <a:p>
            <a:r>
              <a:rPr lang="en-US" sz="2600" dirty="0">
                <a:solidFill>
                  <a:srgbClr val="0070C0"/>
                </a:solidFill>
                <a:latin typeface="Georgia" charset="0"/>
                <a:ea typeface="Georgia" charset="0"/>
                <a:cs typeface="Georgia" charset="0"/>
              </a:rPr>
              <a:t>How does Romania compare to other countries?</a:t>
            </a:r>
            <a:endParaRPr lang="en-US" sz="2600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4950" y="715573"/>
            <a:ext cx="11855450" cy="434141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The components of Romania’s score in 2022 are compared to component scores in the region, income group, world, and top performers. 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7A33560-FF1B-6F21-0F0F-64A4B5135270}"/>
              </a:ext>
            </a:extLst>
          </p:cNvPr>
          <p:cNvPicPr>
            <a:picLocks/>
          </p:cNvPicPr>
          <p:nvPr/>
        </p:nvPicPr>
        <p:blipFill rotWithShape="1">
          <a:blip r:embed="rId4"/>
          <a:srcRect l="2129" r="1654" b="26693"/>
          <a:stretch/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59EF4CD-AD66-0007-CB0F-7DCE60CA5EF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sp>
        <p:nvSpPr>
          <p:cNvPr id="7" name="4 Rectángulo">
            <a:extLst>
              <a:ext uri="{FF2B5EF4-FFF2-40B4-BE49-F238E27FC236}">
                <a16:creationId xmlns:a16="http://schemas.microsoft.com/office/drawing/2014/main" id="{BD4D8B2A-A0FB-C3F6-55F4-1B9BCB1399BF}"/>
              </a:ext>
            </a:extLst>
          </p:cNvPr>
          <p:cNvSpPr/>
          <p:nvPr/>
        </p:nvSpPr>
        <p:spPr>
          <a:xfrm>
            <a:off x="2130375" y="6460573"/>
            <a:ext cx="79312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59934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221395"/>
            <a:ext cx="10972800" cy="430887"/>
          </a:xfrm>
        </p:spPr>
        <p:txBody>
          <a:bodyPr/>
          <a:lstStyle/>
          <a:p>
            <a:r>
              <a:rPr lang="en-US" sz="2800" dirty="0">
                <a:solidFill>
                  <a:srgbClr val="0070C0"/>
                </a:solidFill>
                <a:latin typeface="Georgia" charset="0"/>
                <a:ea typeface="Georgia" charset="0"/>
                <a:cs typeface="Georgia" charset="0"/>
              </a:rPr>
              <a:t>Romania’s cigarette tax policies over time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4950" y="715572"/>
            <a:ext cx="11722100" cy="434141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Romania’s overall score decreased between 2014 and 2022, largely due to a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failure to reduce affordability over time. </a:t>
            </a:r>
          </a:p>
        </p:txBody>
      </p:sp>
      <p:sp>
        <p:nvSpPr>
          <p:cNvPr id="10" name="4 Rectángulo">
            <a:extLst>
              <a:ext uri="{FF2B5EF4-FFF2-40B4-BE49-F238E27FC236}">
                <a16:creationId xmlns:a16="http://schemas.microsoft.com/office/drawing/2014/main" id="{51CA79B7-CD6F-48F1-A7BB-85A0485585F8}"/>
              </a:ext>
            </a:extLst>
          </p:cNvPr>
          <p:cNvSpPr/>
          <p:nvPr/>
        </p:nvSpPr>
        <p:spPr>
          <a:xfrm>
            <a:off x="2130375" y="6460981"/>
            <a:ext cx="79312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EB560E8-EAD5-050E-F722-33B825979F30}"/>
              </a:ext>
            </a:extLst>
          </p:cNvPr>
          <p:cNvPicPr>
            <a:picLocks/>
          </p:cNvPicPr>
          <p:nvPr/>
        </p:nvPicPr>
        <p:blipFill rotWithShape="1">
          <a:blip r:embed="rId7"/>
          <a:srcRect l="2129" r="1654" b="26693"/>
          <a:stretch/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390C9EE-3403-D9A6-57F8-A1DAF5A3A541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5F82F067-6E32-1DD9-7DEC-F50C1EA2DE17}"/>
              </a:ext>
            </a:extLst>
          </p:cNvPr>
          <p:cNvGraphicFramePr>
            <a:graphicFrameLocks/>
          </p:cNvGraphicFramePr>
          <p:nvPr/>
        </p:nvGraphicFramePr>
        <p:xfrm>
          <a:off x="1524000" y="1519347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2308866450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tobacconomics1">
  <a:themeElements>
    <a:clrScheme name="tobacconomics">
      <a:dk1>
        <a:sysClr val="windowText" lastClr="000000"/>
      </a:dk1>
      <a:lt1>
        <a:sysClr val="window" lastClr="FFFFFF"/>
      </a:lt1>
      <a:dk2>
        <a:srgbClr val="5C4F3D"/>
      </a:dk2>
      <a:lt2>
        <a:srgbClr val="DFC98D"/>
      </a:lt2>
      <a:accent1>
        <a:srgbClr val="E57C23"/>
      </a:accent1>
      <a:accent2>
        <a:srgbClr val="67A1A0"/>
      </a:accent2>
      <a:accent3>
        <a:srgbClr val="CB4430"/>
      </a:accent3>
      <a:accent4>
        <a:srgbClr val="2E4E46"/>
      </a:accent4>
      <a:accent5>
        <a:srgbClr val="001419"/>
      </a:accent5>
      <a:accent6>
        <a:srgbClr val="DDC88E"/>
      </a:accent6>
      <a:hlink>
        <a:srgbClr val="E37D29"/>
      </a:hlink>
      <a:folHlink>
        <a:srgbClr val="141313"/>
      </a:folHlink>
    </a:clrScheme>
    <a:fontScheme name="Office 2">
      <a:majorFont>
        <a:latin typeface="Georg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Arial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>
          <a:outerShdw blurRad="50800" dist="38100" dir="2700000" algn="tl" rotWithShape="0">
            <a:srgbClr val="000000">
              <a:alpha val="25000"/>
            </a:srgbClr>
          </a:outerShdw>
        </a:effectLst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tobacconomics1">
  <a:themeElements>
    <a:clrScheme name="tobacconomics">
      <a:dk1>
        <a:sysClr val="windowText" lastClr="000000"/>
      </a:dk1>
      <a:lt1>
        <a:sysClr val="window" lastClr="FFFFFF"/>
      </a:lt1>
      <a:dk2>
        <a:srgbClr val="5C4F3D"/>
      </a:dk2>
      <a:lt2>
        <a:srgbClr val="DFC98D"/>
      </a:lt2>
      <a:accent1>
        <a:srgbClr val="E57C23"/>
      </a:accent1>
      <a:accent2>
        <a:srgbClr val="67A1A0"/>
      </a:accent2>
      <a:accent3>
        <a:srgbClr val="CB4430"/>
      </a:accent3>
      <a:accent4>
        <a:srgbClr val="2E4E46"/>
      </a:accent4>
      <a:accent5>
        <a:srgbClr val="001419"/>
      </a:accent5>
      <a:accent6>
        <a:srgbClr val="DDC88E"/>
      </a:accent6>
      <a:hlink>
        <a:srgbClr val="E37D29"/>
      </a:hlink>
      <a:folHlink>
        <a:srgbClr val="141313"/>
      </a:folHlink>
    </a:clrScheme>
    <a:fontScheme name="Office 2">
      <a:majorFont>
        <a:latin typeface="Georg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Arial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>
          <a:outerShdw blurRad="50800" dist="38100" dir="2700000" algn="tl" rotWithShape="0">
            <a:srgbClr val="000000">
              <a:alpha val="25000"/>
            </a:srgbClr>
          </a:outerShdw>
        </a:effectLst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221</Words>
  <Application>Microsoft Macintosh PowerPoint</Application>
  <PresentationFormat>Widescreen</PresentationFormat>
  <Paragraphs>18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Aptos</vt:lpstr>
      <vt:lpstr>Arial</vt:lpstr>
      <vt:lpstr>Calibri</vt:lpstr>
      <vt:lpstr>Georgia</vt:lpstr>
      <vt:lpstr>tobacconomics1</vt:lpstr>
      <vt:lpstr>1_tobacconomics1</vt:lpstr>
      <vt:lpstr>Cigarette tax policies in Romania, 2022</vt:lpstr>
      <vt:lpstr>How does Romania compare to other countries?</vt:lpstr>
      <vt:lpstr>How does Romania compare to other countries?</vt:lpstr>
      <vt:lpstr>Romania’s cigarette tax policies over time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Dorokhina, Margaret</dc:creator>
  <cp:lastModifiedBy>Dorokhina, Margaret</cp:lastModifiedBy>
  <cp:revision>17</cp:revision>
  <dcterms:created xsi:type="dcterms:W3CDTF">2024-06-20T15:48:00Z</dcterms:created>
  <dcterms:modified xsi:type="dcterms:W3CDTF">2024-06-20T16:43:11Z</dcterms:modified>
</cp:coreProperties>
</file>