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570" r:id="rId2"/>
    <p:sldId id="571" r:id="rId3"/>
    <p:sldId id="572" r:id="rId4"/>
    <p:sldId id="5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cuments\Bolu-Aderounmu-Project\Final%20to%20be%20sent%20to%20Bolu%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cuments\Bolu-Aderounmu-Project\Final%20to%20be%20sent%20to%20Bolu%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cuments\Bolu-Aderounmu-Project\Final%20to%20be%20sent%20to%20Bolu%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cuments\Bolu-Aderounmu-Project\Final%20to%20be%20sent%20to%20Bolu%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E9-D146-BCD7-2B3F7E811B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3'!$B$1829:$F$1829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4.5</c:v>
                </c:pt>
                <c:pt idx="3">
                  <c:v>5</c:v>
                </c:pt>
                <c:pt idx="4" formatCode="0.00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E9-D146-BCD7-2B3F7E811B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688253137"/>
        <c:axId val="447079307"/>
      </c:barChart>
      <c:catAx>
        <c:axId val="68825313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447079307"/>
        <c:crosses val="autoZero"/>
        <c:auto val="1"/>
        <c:lblAlgn val="ctr"/>
        <c:lblOffset val="100"/>
        <c:noMultiLvlLbl val="0"/>
      </c:catAx>
      <c:valAx>
        <c:axId val="44707930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68825313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4a102f9-58a0-46e2-82e4-e6597b9f7826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D-4848-ACC7-0A86AADA7F10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3'!$A$1831:$A$1835</c:f>
              <c:strCache>
                <c:ptCount val="5"/>
                <c:pt idx="0">
                  <c:v>New Zealand</c:v>
                </c:pt>
                <c:pt idx="1">
                  <c:v>Western Pacific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3'!$B$1830:$F$1830</c:f>
              <c:numCache>
                <c:formatCode>General</c:formatCode>
                <c:ptCount val="5"/>
                <c:pt idx="0" formatCode="0.00">
                  <c:v>3.625</c:v>
                </c:pt>
                <c:pt idx="1">
                  <c:v>2.0227272727272698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BD-4848-ACC7-0A86AADA7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836469372"/>
        <c:axId val="864759858"/>
      </c:barChart>
      <c:catAx>
        <c:axId val="8364693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864759858"/>
        <c:crosses val="autoZero"/>
        <c:auto val="1"/>
        <c:lblAlgn val="ctr"/>
        <c:lblOffset val="100"/>
        <c:noMultiLvlLbl val="0"/>
      </c:catAx>
      <c:valAx>
        <c:axId val="86475985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8364693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76a486ab-f897-4951-8769-225e061121c2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3'!$A$1831</c:f>
              <c:strCache>
                <c:ptCount val="1"/>
                <c:pt idx="0">
                  <c:v>New Zealand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3'!$B$1831:$E$1831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4.5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D-634C-B9EC-B51B508C68B2}"/>
            </c:ext>
          </c:extLst>
        </c:ser>
        <c:ser>
          <c:idx val="1"/>
          <c:order val="1"/>
          <c:tx>
            <c:strRef>
              <c:f>'[Final to be sent to Bolu (1).xlsm]Slide 3'!$A$1832</c:f>
              <c:strCache>
                <c:ptCount val="1"/>
                <c:pt idx="0">
                  <c:v>Western Pacific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3'!$B$1832:$E$1832</c:f>
              <c:numCache>
                <c:formatCode>General</c:formatCode>
                <c:ptCount val="4"/>
                <c:pt idx="0">
                  <c:v>2.5</c:v>
                </c:pt>
                <c:pt idx="1">
                  <c:v>1.2083333333333299</c:v>
                </c:pt>
                <c:pt idx="2">
                  <c:v>2.14</c:v>
                </c:pt>
                <c:pt idx="3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8D-634C-B9EC-B51B508C68B2}"/>
            </c:ext>
          </c:extLst>
        </c:ser>
        <c:ser>
          <c:idx val="2"/>
          <c:order val="2"/>
          <c:tx>
            <c:strRef>
              <c:f>'[Final to be sent to Bolu (1).xlsm]Slide 3'!$A$1833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3'!$B$1833:$E$1833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8D-634C-B9EC-B51B508C68B2}"/>
            </c:ext>
          </c:extLst>
        </c:ser>
        <c:ser>
          <c:idx val="3"/>
          <c:order val="3"/>
          <c:tx>
            <c:strRef>
              <c:f>'[Final to be sent to Bolu (1).xlsm]Slide 3'!$A$1834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3'!$B$1834:$E$1834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8D-634C-B9EC-B51B508C68B2}"/>
            </c:ext>
          </c:extLst>
        </c:ser>
        <c:ser>
          <c:idx val="4"/>
          <c:order val="4"/>
          <c:tx>
            <c:strRef>
              <c:f>'[Final to be sent to Bolu (1).xlsm]Slide 3'!$A$1835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3'!$B$1835:$E$1835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8D-634C-B9EC-B51B508C6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508492642"/>
        <c:axId val="637790903"/>
      </c:barChart>
      <c:catAx>
        <c:axId val="50849264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637790903"/>
        <c:crosses val="autoZero"/>
        <c:auto val="1"/>
        <c:lblAlgn val="ctr"/>
        <c:lblOffset val="100"/>
        <c:noMultiLvlLbl val="0"/>
      </c:catAx>
      <c:valAx>
        <c:axId val="63779090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50849264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7f0c837-c1cd-4ad8-a3c9-45d3b93af934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3'!$A$1825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3'!$B$1825:$F$1825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4.5</c:v>
                </c:pt>
                <c:pt idx="3">
                  <c:v>5</c:v>
                </c:pt>
                <c:pt idx="4" formatCode="0.00">
                  <c:v>4.625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F8-C948-82B6-6A2B4384A833}"/>
            </c:ext>
          </c:extLst>
        </c:ser>
        <c:ser>
          <c:idx val="1"/>
          <c:order val="1"/>
          <c:tx>
            <c:strRef>
              <c:f>'[Final to be sent to Bolu (1).xlsm]Slide 3'!$A$1826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3'!$B$1826:$F$1826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 formatCode="0.00">
                  <c:v>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F8-C948-82B6-6A2B4384A833}"/>
            </c:ext>
          </c:extLst>
        </c:ser>
        <c:ser>
          <c:idx val="2"/>
          <c:order val="2"/>
          <c:tx>
            <c:strRef>
              <c:f>'[Final to be sent to Bolu (1).xlsm]Slide 3'!$A$1827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3'!$B$1827:$F$1827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4.5</c:v>
                </c:pt>
                <c:pt idx="3">
                  <c:v>5</c:v>
                </c:pt>
                <c:pt idx="4" formatCode="0.00">
                  <c:v>4.375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F8-C948-82B6-6A2B4384A833}"/>
            </c:ext>
          </c:extLst>
        </c:ser>
        <c:ser>
          <c:idx val="3"/>
          <c:order val="3"/>
          <c:tx>
            <c:strRef>
              <c:f>'[Final to be sent to Bolu (1).xlsm]Slide 3'!$A$1828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3'!$B$1828:$F$1828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4.5</c:v>
                </c:pt>
                <c:pt idx="3">
                  <c:v>5</c:v>
                </c:pt>
                <c:pt idx="4" formatCode="0.00">
                  <c:v>4.625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F8-C948-82B6-6A2B4384A833}"/>
            </c:ext>
          </c:extLst>
        </c:ser>
        <c:ser>
          <c:idx val="4"/>
          <c:order val="4"/>
          <c:tx>
            <c:strRef>
              <c:f>'[Final to be sent to Bolu (1).xlsm]Slide 3'!$A$1829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3'!$B$1829:$F$1829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4.5</c:v>
                </c:pt>
                <c:pt idx="3">
                  <c:v>5</c:v>
                </c:pt>
                <c:pt idx="4" formatCode="0.00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F8-C948-82B6-6A2B4384A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460192555"/>
        <c:axId val="981932511"/>
      </c:barChart>
      <c:catAx>
        <c:axId val="46019255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981932511"/>
        <c:crosses val="autoZero"/>
        <c:auto val="1"/>
        <c:lblAlgn val="ctr"/>
        <c:lblOffset val="100"/>
        <c:noMultiLvlLbl val="0"/>
      </c:catAx>
      <c:valAx>
        <c:axId val="98193251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4601925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d142d440-f3c6-4130-8dc2-e0f5cf50d030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9625-C8B6-4347-B3EE-19AF8E345352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63EA7-E8F5-C348-A040-FCF009A9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8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3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7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5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6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7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5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1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3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4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" name="Chart 452"/>
          <p:cNvGraphicFramePr/>
          <p:nvPr/>
        </p:nvGraphicFramePr>
        <p:xfrm>
          <a:off x="1524000" y="164973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Cigarette tax policies in </a:t>
            </a:r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New Zealand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New Zealand’s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New Zealand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24023" y="206237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Arrow: Right 2"/>
          <p:cNvSpPr/>
          <p:nvPr/>
        </p:nvSpPr>
        <p:spPr>
          <a:xfrm rot="16200000">
            <a:off x="9334245" y="1668728"/>
            <a:ext cx="762533" cy="1091565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</a:t>
            </a:r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New Zealand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28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New Zealand’s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54" name="Chart 453"/>
          <p:cNvGraphicFramePr/>
          <p:nvPr/>
        </p:nvGraphicFramePr>
        <p:xfrm>
          <a:off x="1524000" y="151955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5" name="Chart 454"/>
          <p:cNvGraphicFramePr/>
          <p:nvPr/>
        </p:nvGraphicFramePr>
        <p:xfrm>
          <a:off x="1524000" y="160718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</a:t>
            </a:r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+mn-ea"/>
              </a:rPr>
              <a:t>New Zealand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737" y="66470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New Zealand’s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0221" y="1808696"/>
            <a:ext cx="1811198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altLang="en-GB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+mn-ea"/>
              </a:rPr>
              <a:t>New Zealand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568" y="616773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New Zealand's overall score fluctuated between 2014 and 2020 before decreasing in 2022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due to a failure to reduce affordability.</a:t>
            </a:r>
          </a:p>
        </p:txBody>
      </p:sp>
      <p:sp>
        <p:nvSpPr>
          <p:cNvPr id="10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456" name="Chart 455"/>
          <p:cNvGraphicFramePr/>
          <p:nvPr/>
        </p:nvGraphicFramePr>
        <p:xfrm>
          <a:off x="1524000" y="168211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New Zealand, 2022</vt:lpstr>
      <vt:lpstr>How does New Zealand compare to other countries?</vt:lpstr>
      <vt:lpstr>How does New Zealand compare to other countries?</vt:lpstr>
      <vt:lpstr>New Zealand’s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2025-03-12T17:01:19Z</dcterms:created>
  <dcterms:modified xsi:type="dcterms:W3CDTF">2025-03-12T17:01:38Z</dcterms:modified>
</cp:coreProperties>
</file>