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65" r:id="rId2"/>
    <p:sldId id="566" r:id="rId3"/>
    <p:sldId id="567" r:id="rId4"/>
    <p:sldId id="5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3-0A43-8D62-98A83B8E17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3'!$B$1816:$F$1816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3-0A43-8D62-98A83B8E17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33512663"/>
        <c:axId val="598118410"/>
      </c:barChart>
      <c:catAx>
        <c:axId val="1335126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98118410"/>
        <c:crosses val="autoZero"/>
        <c:auto val="1"/>
        <c:lblAlgn val="ctr"/>
        <c:lblOffset val="100"/>
        <c:noMultiLvlLbl val="0"/>
      </c:catAx>
      <c:valAx>
        <c:axId val="59811841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335126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31ad787-ada0-49e4-9432-72fa80accc2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7-F64F-8D2A-1DA353D5AD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3'!$A$1818:$A$1822</c:f>
              <c:strCache>
                <c:ptCount val="5"/>
                <c:pt idx="0">
                  <c:v>Netherlands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3'!$B$1817:$F$1817</c:f>
              <c:numCache>
                <c:formatCode>General</c:formatCode>
                <c:ptCount val="5"/>
                <c:pt idx="0" formatCode="0.00">
                  <c:v>3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7-F64F-8D2A-1DA353D5AD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47313911"/>
        <c:axId val="432410729"/>
      </c:barChart>
      <c:catAx>
        <c:axId val="3473139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32410729"/>
        <c:crosses val="autoZero"/>
        <c:auto val="1"/>
        <c:lblAlgn val="ctr"/>
        <c:lblOffset val="100"/>
        <c:noMultiLvlLbl val="0"/>
      </c:catAx>
      <c:valAx>
        <c:axId val="43241072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473139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5e76117-d86f-4a91-a3e9-539794e1812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3'!$A$1818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3'!$B$1818:$E$1818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9-1F4C-B58C-BEF21A602422}"/>
            </c:ext>
          </c:extLst>
        </c:ser>
        <c:ser>
          <c:idx val="1"/>
          <c:order val="1"/>
          <c:tx>
            <c:strRef>
              <c:f>'[Final to be sent to Bolu (1).xlsm]Slide 3'!$A$1819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3'!$B$1819:$E$1819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9-1F4C-B58C-BEF21A602422}"/>
            </c:ext>
          </c:extLst>
        </c:ser>
        <c:ser>
          <c:idx val="2"/>
          <c:order val="2"/>
          <c:tx>
            <c:strRef>
              <c:f>'[Final to be sent to Bolu (1).xlsm]Slide 3'!$A$1820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3'!$B$1820:$E$1820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9-1F4C-B58C-BEF21A602422}"/>
            </c:ext>
          </c:extLst>
        </c:ser>
        <c:ser>
          <c:idx val="3"/>
          <c:order val="3"/>
          <c:tx>
            <c:strRef>
              <c:f>'[Final to be sent to Bolu (1).xlsm]Slide 3'!$A$1821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3'!$B$1821:$E$1821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9-1F4C-B58C-BEF21A602422}"/>
            </c:ext>
          </c:extLst>
        </c:ser>
        <c:ser>
          <c:idx val="4"/>
          <c:order val="4"/>
          <c:tx>
            <c:strRef>
              <c:f>'[Final to be sent to Bolu (1).xlsm]Slide 3'!$A$1822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3'!$B$1822:$E$1822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9-1F4C-B58C-BEF21A602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22001937"/>
        <c:axId val="480830301"/>
      </c:barChart>
      <c:catAx>
        <c:axId val="82200193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80830301"/>
        <c:crosses val="autoZero"/>
        <c:auto val="1"/>
        <c:lblAlgn val="ctr"/>
        <c:lblOffset val="100"/>
        <c:noMultiLvlLbl val="0"/>
      </c:catAx>
      <c:valAx>
        <c:axId val="48083030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2200193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530bbd8-dff1-40ce-9143-add067a6f62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3'!$B$1812:$F$1812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4-A04B-A4E7-C1F79A3A34AC}"/>
            </c:ext>
          </c:extLst>
        </c:ser>
        <c:ser>
          <c:idx val="1"/>
          <c:order val="1"/>
          <c:tx>
            <c:strRef>
              <c:f>'[Final to be sent to Bolu (1).xlsm]Slide 3'!$A$1813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3'!$B$1813:$F$1813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4-A04B-A4E7-C1F79A3A34AC}"/>
            </c:ext>
          </c:extLst>
        </c:ser>
        <c:ser>
          <c:idx val="2"/>
          <c:order val="2"/>
          <c:tx>
            <c:strRef>
              <c:f>'[Final to be sent to Bolu (1).xlsm]Slide 3'!$A$1814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3'!$B$1814:$F$1814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5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4-A04B-A4E7-C1F79A3A34AC}"/>
            </c:ext>
          </c:extLst>
        </c:ser>
        <c:ser>
          <c:idx val="3"/>
          <c:order val="3"/>
          <c:tx>
            <c:strRef>
              <c:f>'[Final to be sent to Bolu (1).xlsm]Slide 3'!$A$1815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3'!$B$1815:$F$1815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4-A04B-A4E7-C1F79A3A34AC}"/>
            </c:ext>
          </c:extLst>
        </c:ser>
        <c:ser>
          <c:idx val="4"/>
          <c:order val="4"/>
          <c:tx>
            <c:strRef>
              <c:f>'[Final to be sent to Bolu (1).xlsm]Slide 3'!$A$1816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3'!$B$1816:$F$1816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4-A04B-A4E7-C1F79A3A3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96686077"/>
        <c:axId val="485478535"/>
      </c:barChart>
      <c:catAx>
        <c:axId val="99668607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85478535"/>
        <c:crosses val="autoZero"/>
        <c:auto val="1"/>
        <c:lblAlgn val="ctr"/>
        <c:lblOffset val="100"/>
        <c:noMultiLvlLbl val="0"/>
      </c:catAx>
      <c:valAx>
        <c:axId val="48547853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9668607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492ee35-8a23-4634-b98c-728c62844ed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C9D2-A88F-B84E-8FF0-B98C8B7CBB8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A6E2-F646-0A4E-A379-7839A0654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" name="Chart 448"/>
          <p:cNvGraphicFramePr/>
          <p:nvPr/>
        </p:nvGraphicFramePr>
        <p:xfrm>
          <a:off x="1410970" y="16497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Netherlands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Netherlands’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Netherlands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0039" y="244464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8895080" y="1929130"/>
            <a:ext cx="1283970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Netherlands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28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Netherlands’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" name="Chart 450"/>
          <p:cNvGraphicFramePr/>
          <p:nvPr/>
        </p:nvGraphicFramePr>
        <p:xfrm>
          <a:off x="1524000" y="16071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Netherlands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3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Netherlands’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5831" y="1808696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Netherland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s’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6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Netherlands's overall score decreased in 2018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charset="0"/>
                <a:cs typeface="Calibri" panose="020F0502020204030204" charset="0"/>
              </a:rPr>
              <a:t>l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argely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due to a failure to reduce cigarette affordability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, and then it remained constant until 2022.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52" name="Chart 451"/>
          <p:cNvGraphicFramePr/>
          <p:nvPr/>
        </p:nvGraphicFramePr>
        <p:xfrm>
          <a:off x="1524000" y="16313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Netherlands, 2022</vt:lpstr>
      <vt:lpstr>How does Netherlands compare to other countries?</vt:lpstr>
      <vt:lpstr>How does Netherlands compare to other countries?</vt:lpstr>
      <vt:lpstr>Netherlands’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2025-03-12T17:00:44Z</dcterms:created>
  <dcterms:modified xsi:type="dcterms:W3CDTF">2025-03-12T17:01:09Z</dcterms:modified>
</cp:coreProperties>
</file>