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85" r:id="rId2"/>
    <p:sldId id="586" r:id="rId3"/>
    <p:sldId id="587" r:id="rId4"/>
    <p:sldId id="5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5E-B64C-8BE9-523E8031B1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3'!$B$1868:$F$1868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E-B64C-8BE9-523E8031B1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68079943"/>
        <c:axId val="993970190"/>
      </c:barChart>
      <c:catAx>
        <c:axId val="6807994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93970190"/>
        <c:crosses val="autoZero"/>
        <c:auto val="1"/>
        <c:lblAlgn val="ctr"/>
        <c:lblOffset val="100"/>
        <c:noMultiLvlLbl val="0"/>
      </c:catAx>
      <c:valAx>
        <c:axId val="99397019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680799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4a0cc83-fc9f-494a-a8f4-c4219a98dc0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53-3341-ABED-DB53C5B296C1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3'!$A$1870:$A$1874</c:f>
              <c:strCache>
                <c:ptCount val="5"/>
                <c:pt idx="0">
                  <c:v>Nigeria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3'!$B$1869:$F$1869</c:f>
              <c:numCache>
                <c:formatCode>General</c:formatCode>
                <c:ptCount val="5"/>
                <c:pt idx="0" formatCode="0.00">
                  <c:v>1.25</c:v>
                </c:pt>
                <c:pt idx="1">
                  <c:v>1.52616279069767</c:v>
                </c:pt>
                <c:pt idx="2">
                  <c:v>1.4923469387755099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3-3341-ABED-DB53C5B296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6831496"/>
        <c:axId val="991706009"/>
      </c:barChart>
      <c:catAx>
        <c:axId val="546831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91706009"/>
        <c:crosses val="autoZero"/>
        <c:auto val="1"/>
        <c:lblAlgn val="ctr"/>
        <c:lblOffset val="100"/>
        <c:noMultiLvlLbl val="0"/>
      </c:catAx>
      <c:valAx>
        <c:axId val="99170600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468314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0a88e49-0124-4c0c-8dd9-0c5fba1f3d5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3'!$A$1870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3'!$B$1870:$E$1870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2-C941-96B1-0FADEA6A3F32}"/>
            </c:ext>
          </c:extLst>
        </c:ser>
        <c:ser>
          <c:idx val="1"/>
          <c:order val="1"/>
          <c:tx>
            <c:strRef>
              <c:f>'[Final to be sent to Bolu (1).xlsm]Slide 3'!$A$1871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3'!$B$1871:$E$1871</c:f>
              <c:numCache>
                <c:formatCode>General</c:formatCode>
                <c:ptCount val="4"/>
                <c:pt idx="0">
                  <c:v>1.4418604651162801</c:v>
                </c:pt>
                <c:pt idx="1">
                  <c:v>0.659574468085106</c:v>
                </c:pt>
                <c:pt idx="2">
                  <c:v>1.0340909090909101</c:v>
                </c:pt>
                <c:pt idx="3">
                  <c:v>2.9772727272727302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2-C941-96B1-0FADEA6A3F32}"/>
            </c:ext>
          </c:extLst>
        </c:ser>
        <c:ser>
          <c:idx val="2"/>
          <c:order val="2"/>
          <c:tx>
            <c:strRef>
              <c:f>'[Final to be sent to Bolu (1).xlsm]Slide 3'!$A$1872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3'!$B$1872:$E$1872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2-C941-96B1-0FADEA6A3F32}"/>
            </c:ext>
          </c:extLst>
        </c:ser>
        <c:ser>
          <c:idx val="3"/>
          <c:order val="3"/>
          <c:tx>
            <c:strRef>
              <c:f>'[Final to be sent to Bolu (1).xlsm]Slide 3'!$A$1873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3'!$B$1873:$E$1873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22-C941-96B1-0FADEA6A3F32}"/>
            </c:ext>
          </c:extLst>
        </c:ser>
        <c:ser>
          <c:idx val="4"/>
          <c:order val="4"/>
          <c:tx>
            <c:strRef>
              <c:f>'[Final to be sent to Bolu (1).xlsm]Slide 3'!$A$1874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3'!$B$1874:$E$1874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22-C941-96B1-0FADEA6A3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226304037"/>
        <c:axId val="21918350"/>
      </c:barChart>
      <c:catAx>
        <c:axId val="22630403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1918350"/>
        <c:crosses val="autoZero"/>
        <c:auto val="1"/>
        <c:lblAlgn val="ctr"/>
        <c:lblOffset val="100"/>
        <c:noMultiLvlLbl val="0"/>
      </c:catAx>
      <c:valAx>
        <c:axId val="2191835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2630403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2ce5c66-43ad-4336-949a-85c7be707a5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3'!$A$1864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3'!$B$1864:$F$1864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5-E441-83CF-F8A756F2A372}"/>
            </c:ext>
          </c:extLst>
        </c:ser>
        <c:ser>
          <c:idx val="1"/>
          <c:order val="1"/>
          <c:tx>
            <c:strRef>
              <c:f>'[Final to be sent to Bolu (1).xlsm]Slide 3'!$A$1865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3'!$B$1865:$F$1865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5-E441-83CF-F8A756F2A372}"/>
            </c:ext>
          </c:extLst>
        </c:ser>
        <c:ser>
          <c:idx val="2"/>
          <c:order val="2"/>
          <c:tx>
            <c:strRef>
              <c:f>'[Final to be sent to Bolu (1).xlsm]Slide 3'!$A$1866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3'!$B$1866:$F$1866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65-E441-83CF-F8A756F2A372}"/>
            </c:ext>
          </c:extLst>
        </c:ser>
        <c:ser>
          <c:idx val="3"/>
          <c:order val="3"/>
          <c:tx>
            <c:strRef>
              <c:f>'[Final to be sent to Bolu (1).xlsm]Slide 3'!$A$1867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3'!$B$1867:$F$1867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5-E441-83CF-F8A756F2A372}"/>
            </c:ext>
          </c:extLst>
        </c:ser>
        <c:ser>
          <c:idx val="4"/>
          <c:order val="4"/>
          <c:tx>
            <c:strRef>
              <c:f>'[Final to be sent to Bolu (1).xlsm]Slide 3'!$A$1868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3'!$B$1868:$F$1868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65-E441-83CF-F8A756F2A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30114436"/>
        <c:axId val="323368231"/>
      </c:barChart>
      <c:catAx>
        <c:axId val="8301144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23368231"/>
        <c:crosses val="autoZero"/>
        <c:auto val="1"/>
        <c:lblAlgn val="ctr"/>
        <c:lblOffset val="100"/>
        <c:noMultiLvlLbl val="0"/>
      </c:catAx>
      <c:valAx>
        <c:axId val="32336823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301144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d6179ab-ba9e-45fa-8002-59df81229ae9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454F-8849-4E47-8A5B-E672026A16D1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C1131-017C-0449-80F7-EC1DA790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1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8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Chart 463"/>
          <p:cNvGraphicFramePr/>
          <p:nvPr/>
        </p:nvGraphicFramePr>
        <p:xfrm>
          <a:off x="1524000" y="164909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Nigeria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1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Nigeria’s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77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Nigeria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4023" y="285104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8241159" y="2681224"/>
            <a:ext cx="2784987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Nigeria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28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Nigeria’s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65" name="Chart 464"/>
          <p:cNvGraphicFramePr/>
          <p:nvPr/>
        </p:nvGraphicFramePr>
        <p:xfrm>
          <a:off x="1524000" y="145161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Chart 465"/>
          <p:cNvGraphicFramePr/>
          <p:nvPr/>
        </p:nvGraphicFramePr>
        <p:xfrm>
          <a:off x="1524000" y="164909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+mn-ea"/>
              </a:rPr>
              <a:t>Nigeria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37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Nigeria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0625" y="1819477"/>
            <a:ext cx="1658913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Nigeria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568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Nigeria's overall score increased in 2020, and then remained unchanged in 2022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due to an improvement in the tax structure and </a:t>
            </a:r>
            <a:r>
              <a:rPr kumimoji="0" lang="en-US" alt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 increase in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tax share of price.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467" name="Chart 466"/>
          <p:cNvGraphicFramePr/>
          <p:nvPr/>
        </p:nvGraphicFramePr>
        <p:xfrm>
          <a:off x="1524000" y="15113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Nigeria, 2022</vt:lpstr>
      <vt:lpstr>How does Nigeria compare to other countries?</vt:lpstr>
      <vt:lpstr>How does Nigeria compare to other countries?</vt:lpstr>
      <vt:lpstr>Nigeria’s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2025-03-12T17:03:10Z</dcterms:created>
  <dcterms:modified xsi:type="dcterms:W3CDTF">2025-03-12T17:03:51Z</dcterms:modified>
</cp:coreProperties>
</file>