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45" r:id="rId2"/>
    <p:sldId id="546" r:id="rId3"/>
    <p:sldId id="547" r:id="rId4"/>
    <p:sldId id="5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AE-784D-8EBD-70D6840BE6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3'!$B$1764:$F$1764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E-784D-8EBD-70D6840BE6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58228726"/>
        <c:axId val="477760826"/>
      </c:barChart>
      <c:catAx>
        <c:axId val="35822872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77760826"/>
        <c:crosses val="autoZero"/>
        <c:auto val="1"/>
        <c:lblAlgn val="ctr"/>
        <c:lblOffset val="100"/>
        <c:noMultiLvlLbl val="0"/>
      </c:catAx>
      <c:valAx>
        <c:axId val="47776082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5822872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c1b6228c-6429-4cb0-a3fc-eb84e825e97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6-E94B-A8D4-2037549E70E5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3'!$A$1766:$A$1770</c:f>
              <c:strCache>
                <c:ptCount val="5"/>
                <c:pt idx="0">
                  <c:v>Mozambique</c:v>
                </c:pt>
                <c:pt idx="1">
                  <c:v>African region average</c:v>
                </c:pt>
                <c:pt idx="2">
                  <c:v>Low-income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3'!$B$1765:$F$1765</c:f>
              <c:numCache>
                <c:formatCode>0.00</c:formatCode>
                <c:ptCount val="5"/>
                <c:pt idx="0">
                  <c:v>2.75</c:v>
                </c:pt>
                <c:pt idx="1">
                  <c:v>1.53</c:v>
                </c:pt>
                <c:pt idx="2" formatCode="General">
                  <c:v>1.4652777777777799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6-E94B-A8D4-2037549E7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60207980"/>
        <c:axId val="473010100"/>
      </c:barChart>
      <c:catAx>
        <c:axId val="3602079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73010100"/>
        <c:crosses val="autoZero"/>
        <c:auto val="1"/>
        <c:lblAlgn val="ctr"/>
        <c:lblOffset val="100"/>
        <c:noMultiLvlLbl val="0"/>
      </c:catAx>
      <c:valAx>
        <c:axId val="4730101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602079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084de15-9606-4b6a-b041-ce1ef26a087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3'!$A$1766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3'!$B$1766:$E$1766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2-1A49-9C0E-760C72C93DCD}"/>
            </c:ext>
          </c:extLst>
        </c:ser>
        <c:ser>
          <c:idx val="1"/>
          <c:order val="1"/>
          <c:tx>
            <c:strRef>
              <c:f>'[Final to be sent to Bolu (1).xlsm]Slide 3'!$A$1767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3'!$B$1767:$E$1767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2-1A49-9C0E-760C72C93DCD}"/>
            </c:ext>
          </c:extLst>
        </c:ser>
        <c:ser>
          <c:idx val="2"/>
          <c:order val="2"/>
          <c:tx>
            <c:strRef>
              <c:f>'[Final to be sent to Bolu (1).xlsm]Slide 3'!$A$1768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3'!$B$1768:$E$1768</c:f>
              <c:numCache>
                <c:formatCode>General</c:formatCode>
                <c:ptCount val="4"/>
                <c:pt idx="0">
                  <c:v>0.83333333333333304</c:v>
                </c:pt>
                <c:pt idx="1">
                  <c:v>0.96</c:v>
                </c:pt>
                <c:pt idx="2">
                  <c:v>1.2380952380952399</c:v>
                </c:pt>
                <c:pt idx="3">
                  <c:v>2.6666666666666701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A2-1A49-9C0E-760C72C93DCD}"/>
            </c:ext>
          </c:extLst>
        </c:ser>
        <c:ser>
          <c:idx val="3"/>
          <c:order val="3"/>
          <c:tx>
            <c:strRef>
              <c:f>'[Final to be sent to Bolu (1).xlsm]Slide 3'!$A$1769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3'!$B$1769:$E$1769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A2-1A49-9C0E-760C72C93DCD}"/>
            </c:ext>
          </c:extLst>
        </c:ser>
        <c:ser>
          <c:idx val="4"/>
          <c:order val="4"/>
          <c:tx>
            <c:strRef>
              <c:f>'[Final to be sent to Bolu (1).xlsm]Slide 3'!$A$1770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3'!$B$1770:$E$1770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A2-1A49-9C0E-760C72C93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19749399"/>
        <c:axId val="241081937"/>
      </c:barChart>
      <c:catAx>
        <c:axId val="11974939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41081937"/>
        <c:crosses val="autoZero"/>
        <c:auto val="1"/>
        <c:lblAlgn val="ctr"/>
        <c:lblOffset val="100"/>
        <c:noMultiLvlLbl val="0"/>
      </c:catAx>
      <c:valAx>
        <c:axId val="24108193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197493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a8026d4-2525-4f45-af10-3b4942b08b1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3'!$A$1760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3'!$B$1760:$F$1760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2-B14F-B5C3-E6330FE363B0}"/>
            </c:ext>
          </c:extLst>
        </c:ser>
        <c:ser>
          <c:idx val="1"/>
          <c:order val="1"/>
          <c:tx>
            <c:strRef>
              <c:f>'[Final to be sent to Bolu (1).xlsm]Slide 3'!$A$1761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3'!$B$1761:$F$1761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2-B14F-B5C3-E6330FE363B0}"/>
            </c:ext>
          </c:extLst>
        </c:ser>
        <c:ser>
          <c:idx val="2"/>
          <c:order val="2"/>
          <c:tx>
            <c:strRef>
              <c:f>'[Final to be sent to Bolu (1).xlsm]Slide 3'!$A$1762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3'!$B$1762:$F$1762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2-B14F-B5C3-E6330FE363B0}"/>
            </c:ext>
          </c:extLst>
        </c:ser>
        <c:ser>
          <c:idx val="3"/>
          <c:order val="3"/>
          <c:tx>
            <c:strRef>
              <c:f>'[Final to be sent to Bolu (1).xlsm]Slide 3'!$A$1763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3'!$B$1763:$F$1763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5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2-B14F-B5C3-E6330FE363B0}"/>
            </c:ext>
          </c:extLst>
        </c:ser>
        <c:ser>
          <c:idx val="4"/>
          <c:order val="4"/>
          <c:tx>
            <c:strRef>
              <c:f>'[Final to be sent to Bolu (1).xlsm]Slide 3'!$A$1764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3'!$B$1764:$F$1764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2-B14F-B5C3-E6330FE36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51819757"/>
        <c:axId val="578563690"/>
      </c:barChart>
      <c:catAx>
        <c:axId val="95181975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78563690"/>
        <c:crosses val="autoZero"/>
        <c:auto val="1"/>
        <c:lblAlgn val="ctr"/>
        <c:lblOffset val="100"/>
        <c:noMultiLvlLbl val="0"/>
      </c:catAx>
      <c:valAx>
        <c:axId val="57856369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5181975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bc1d5fe-d44f-411d-a020-4b92dcfc2ce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B8F6-3CAB-A745-B4FC-07A83FD0F724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66E91-F669-1F49-91AA-58736175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4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Chart 433"/>
          <p:cNvGraphicFramePr/>
          <p:nvPr/>
        </p:nvGraphicFramePr>
        <p:xfrm>
          <a:off x="1524000" y="17360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Mozambique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Mozambique’s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Mozambique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4023" y="259196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8891501" y="2120171"/>
            <a:ext cx="1526092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" name="Chart 435"/>
          <p:cNvGraphicFramePr/>
          <p:nvPr/>
        </p:nvGraphicFramePr>
        <p:xfrm>
          <a:off x="1524000" y="13931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Mozambique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28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Mozambique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Chart 436"/>
          <p:cNvGraphicFramePr/>
          <p:nvPr/>
        </p:nvGraphicFramePr>
        <p:xfrm>
          <a:off x="1524000" y="160718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Mozambique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3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Mozambique’s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2146" y="1808696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TAX SHARE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Mozambique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Mozambique's overall score increased from 2016 to 2022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largely due to a reduction in affordability and improvement in the tax structure.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38" name="Chart 437"/>
          <p:cNvGraphicFramePr/>
          <p:nvPr/>
        </p:nvGraphicFramePr>
        <p:xfrm>
          <a:off x="1524000" y="16243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Mozambique, 2022</vt:lpstr>
      <vt:lpstr>How does Mozambique compare to other countries?</vt:lpstr>
      <vt:lpstr>How does Mozambique compare to other countries?</vt:lpstr>
      <vt:lpstr>Mozambique’s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2025-03-12T16:57:01Z</dcterms:created>
  <dcterms:modified xsi:type="dcterms:W3CDTF">2025-03-12T16:57:52Z</dcterms:modified>
</cp:coreProperties>
</file>