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520" r:id="rId2"/>
    <p:sldId id="521" r:id="rId3"/>
    <p:sldId id="522" r:id="rId4"/>
    <p:sldId id="52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82"/>
  </p:normalViewPr>
  <p:slideViewPr>
    <p:cSldViewPr snapToGrid="0">
      <p:cViewPr varScale="1">
        <p:scale>
          <a:sx n="111" d="100"/>
          <a:sy n="111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%20Pc\Downloads\Final%20to%20be%20sent%20to%20Bolu%20(1).xlsm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67B-8E48-851B-0DCC1CF2229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3'!$B$1699:$F$1699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4.5</c:v>
                </c:pt>
                <c:pt idx="3">
                  <c:v>4</c:v>
                </c:pt>
                <c:pt idx="4" formatCode="0.00">
                  <c:v>4.125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67B-8E48-851B-0DCC1CF2229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33123855"/>
        <c:axId val="125361911"/>
      </c:barChart>
      <c:catAx>
        <c:axId val="333123855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25361911"/>
        <c:crosses val="autoZero"/>
        <c:auto val="1"/>
        <c:lblAlgn val="ctr"/>
        <c:lblOffset val="100"/>
        <c:noMultiLvlLbl val="0"/>
      </c:catAx>
      <c:valAx>
        <c:axId val="125361911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3331238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a5d57448-ba7d-4784-aaf9-1ae75bbcaa93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8BCE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196EB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D01-8042-8AEA-705F9C557F1D}"/>
              </c:ext>
            </c:extLst>
          </c:dPt>
          <c:dLbls>
            <c:numFmt formatCode="#,##0.00_);[Red]\(#,##0.00\)" sourceLinked="0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3'!$A$1701:$A$1705</c:f>
              <c:strCache>
                <c:ptCount val="5"/>
                <c:pt idx="0">
                  <c:v>Mauritius</c:v>
                </c:pt>
                <c:pt idx="1">
                  <c:v>African region average</c:v>
                </c:pt>
                <c:pt idx="2">
                  <c:v>Upper middle-income group average</c:v>
                </c:pt>
                <c:pt idx="3">
                  <c:v>Global average</c:v>
                </c:pt>
                <c:pt idx="4">
                  <c:v>Top performing countries average</c:v>
                </c:pt>
              </c:strCache>
            </c:strRef>
          </c:cat>
          <c:val>
            <c:numRef>
              <c:f>'[Final to be sent to Bolu (1).xlsm]Slide 3'!$B$1700:$F$1700</c:f>
              <c:numCache>
                <c:formatCode>0.00</c:formatCode>
                <c:ptCount val="5"/>
                <c:pt idx="0">
                  <c:v>4.125</c:v>
                </c:pt>
                <c:pt idx="1">
                  <c:v>1.53</c:v>
                </c:pt>
                <c:pt idx="2" formatCode="General">
                  <c:v>1.984375</c:v>
                </c:pt>
                <c:pt idx="3" formatCode="General">
                  <c:v>1.99</c:v>
                </c:pt>
                <c:pt idx="4" formatCode="General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01-8042-8AEA-705F9C557F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478713657"/>
        <c:axId val="828191215"/>
      </c:barChart>
      <c:catAx>
        <c:axId val="478713657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828191215"/>
        <c:crosses val="autoZero"/>
        <c:auto val="1"/>
        <c:lblAlgn val="ctr"/>
        <c:lblOffset val="100"/>
        <c:noMultiLvlLbl val="0"/>
      </c:catAx>
      <c:valAx>
        <c:axId val="828191215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478713657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77bd0c98-9579-4961-853d-518073887eeb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3'!$A$1701</c:f>
              <c:strCache>
                <c:ptCount val="1"/>
                <c:pt idx="0">
                  <c:v>Mauritius</c:v>
                </c:pt>
              </c:strCache>
            </c:strRef>
          </c:tx>
          <c:spPr>
            <a:solidFill>
              <a:srgbClr val="196EB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3'!$B$1701:$E$1701</c:f>
              <c:numCache>
                <c:formatCode>General</c:formatCode>
                <c:ptCount val="4"/>
                <c:pt idx="0">
                  <c:v>5</c:v>
                </c:pt>
                <c:pt idx="1">
                  <c:v>3</c:v>
                </c:pt>
                <c:pt idx="2">
                  <c:v>4.5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4FD-1649-B84D-49A2609D2756}"/>
            </c:ext>
          </c:extLst>
        </c:ser>
        <c:ser>
          <c:idx val="1"/>
          <c:order val="1"/>
          <c:tx>
            <c:strRef>
              <c:f>'[Final to be sent to Bolu (1).xlsm]Slide 3'!$A$1702</c:f>
              <c:strCache>
                <c:ptCount val="1"/>
                <c:pt idx="0">
                  <c:v>African region average</c:v>
                </c:pt>
              </c:strCache>
            </c:strRef>
          </c:tx>
          <c:spPr>
            <a:solidFill>
              <a:srgbClr val="CBA745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3'!$B$1702:$E$1702</c:f>
              <c:numCache>
                <c:formatCode>General</c:formatCode>
                <c:ptCount val="4"/>
                <c:pt idx="0">
                  <c:v>1.44</c:v>
                </c:pt>
                <c:pt idx="1">
                  <c:v>0.66</c:v>
                </c:pt>
                <c:pt idx="2">
                  <c:v>1.03</c:v>
                </c:pt>
                <c:pt idx="3">
                  <c:v>2.98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4FD-1649-B84D-49A2609D2756}"/>
            </c:ext>
          </c:extLst>
        </c:ser>
        <c:ser>
          <c:idx val="2"/>
          <c:order val="2"/>
          <c:tx>
            <c:strRef>
              <c:f>'[Final to be sent to Bolu (1).xlsm]Slide 3'!$A$1703</c:f>
              <c:strCache>
                <c:ptCount val="1"/>
                <c:pt idx="0">
                  <c:v>Upper middle-income group average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3'!$B$1703:$E$1703</c:f>
              <c:numCache>
                <c:formatCode>General</c:formatCode>
                <c:ptCount val="4"/>
                <c:pt idx="0">
                  <c:v>2.2708333333333299</c:v>
                </c:pt>
                <c:pt idx="1">
                  <c:v>0.63461538461538503</c:v>
                </c:pt>
                <c:pt idx="2">
                  <c:v>2.1226415094339601</c:v>
                </c:pt>
                <c:pt idx="3">
                  <c:v>3.0188679245282999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4FD-1649-B84D-49A2609D2756}"/>
            </c:ext>
          </c:extLst>
        </c:ser>
        <c:ser>
          <c:idx val="3"/>
          <c:order val="3"/>
          <c:tx>
            <c:strRef>
              <c:f>'[Final to be sent to Bolu (1).xlsm]Slide 3'!$A$1704</c:f>
              <c:strCache>
                <c:ptCount val="1"/>
                <c:pt idx="0">
                  <c:v>Global average</c:v>
                </c:pt>
              </c:strCache>
            </c:strRef>
          </c:tx>
          <c:spPr>
            <a:solidFill>
              <a:srgbClr val="98BC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3'!$B$1704:$E$1704</c:f>
              <c:numCache>
                <c:formatCode>General</c:formatCode>
                <c:ptCount val="4"/>
                <c:pt idx="0">
                  <c:v>2.37</c:v>
                </c:pt>
                <c:pt idx="1">
                  <c:v>0.55000000000000004</c:v>
                </c:pt>
                <c:pt idx="2">
                  <c:v>2.17</c:v>
                </c:pt>
                <c:pt idx="3">
                  <c:v>2.91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4FD-1649-B84D-49A2609D2756}"/>
            </c:ext>
          </c:extLst>
        </c:ser>
        <c:ser>
          <c:idx val="4"/>
          <c:order val="4"/>
          <c:tx>
            <c:strRef>
              <c:f>'[Final to be sent to Bolu (1).xlsm]Slide 3'!$A$1705</c:f>
              <c:strCache>
                <c:ptCount val="1"/>
                <c:pt idx="0">
                  <c:v>Top performing countries average</c:v>
                </c:pt>
              </c:strCache>
            </c:strRef>
          </c:tx>
          <c:spPr>
            <a:solidFill>
              <a:srgbClr val="000000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3'!$B$1:$E$1</c:f>
              <c:strCache>
                <c:ptCount val="4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</c:strCache>
            </c:strRef>
          </c:cat>
          <c:val>
            <c:numRef>
              <c:f>'[Final to be sent to Bolu (1).xlsm]Slide 3'!$B$1705:$E$1705</c:f>
              <c:numCache>
                <c:formatCode>General</c:formatCode>
                <c:ptCount val="4"/>
                <c:pt idx="0">
                  <c:v>5</c:v>
                </c:pt>
                <c:pt idx="1">
                  <c:v>3.5</c:v>
                </c:pt>
                <c:pt idx="2">
                  <c:v>4.5</c:v>
                </c:pt>
                <c:pt idx="3">
                  <c:v>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FD-1649-B84D-49A2609D27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600947672"/>
        <c:axId val="160234414"/>
      </c:barChart>
      <c:catAx>
        <c:axId val="6009476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160234414"/>
        <c:crosses val="autoZero"/>
        <c:auto val="1"/>
        <c:lblAlgn val="ctr"/>
        <c:lblOffset val="100"/>
        <c:noMultiLvlLbl val="0"/>
      </c:catAx>
      <c:valAx>
        <c:axId val="160234414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600947672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899f82a-4adc-4948-abfd-84d2d9f58d92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'[Final to be sent to Bolu (1).xlsm]Slide 3'!$A$1695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BAC8E3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3'!$B$1695:$F$1695</c:f>
              <c:numCache>
                <c:formatCode>General</c:formatCode>
                <c:ptCount val="5"/>
                <c:pt idx="0">
                  <c:v>4</c:v>
                </c:pt>
                <c:pt idx="1">
                  <c:v>4</c:v>
                </c:pt>
                <c:pt idx="2">
                  <c:v>3.5</c:v>
                </c:pt>
                <c:pt idx="3">
                  <c:v>4</c:v>
                </c:pt>
                <c:pt idx="4" formatCode="0.00">
                  <c:v>3.875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EF-AC48-A61B-12F9F5517F51}"/>
            </c:ext>
          </c:extLst>
        </c:ser>
        <c:ser>
          <c:idx val="1"/>
          <c:order val="1"/>
          <c:tx>
            <c:strRef>
              <c:f>'[Final to be sent to Bolu (1).xlsm]Slide 3'!$A$1696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90A2D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3'!$B$1696:$F$1696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3.5</c:v>
                </c:pt>
                <c:pt idx="3">
                  <c:v>4</c:v>
                </c:pt>
                <c:pt idx="4" formatCode="0.00">
                  <c:v>2.875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EF-AC48-A61B-12F9F5517F51}"/>
            </c:ext>
          </c:extLst>
        </c:ser>
        <c:ser>
          <c:idx val="2"/>
          <c:order val="2"/>
          <c:tx>
            <c:strRef>
              <c:f>'[Final to be sent to Bolu (1).xlsm]Slide 3'!$A$1697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4472C4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3'!$B$1697:$F$1697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5</c:v>
                </c:pt>
                <c:pt idx="3">
                  <c:v>4</c:v>
                </c:pt>
                <c:pt idx="4" formatCode="0.0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5EF-AC48-A61B-12F9F5517F51}"/>
            </c:ext>
          </c:extLst>
        </c:ser>
        <c:ser>
          <c:idx val="3"/>
          <c:order val="3"/>
          <c:tx>
            <c:strRef>
              <c:f>'[Final to be sent to Bolu (1).xlsm]Slide 3'!$A$1698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3A64AD"/>
            </a:solidFill>
            <a:ln>
              <a:noFill/>
            </a:ln>
            <a:effectLst/>
          </c:spPr>
          <c:invertIfNegative val="0"/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3'!$B$1698:$F$1698</c:f>
              <c:numCache>
                <c:formatCode>General</c:formatCode>
                <c:ptCount val="5"/>
                <c:pt idx="0">
                  <c:v>4</c:v>
                </c:pt>
                <c:pt idx="1">
                  <c:v>0</c:v>
                </c:pt>
                <c:pt idx="2">
                  <c:v>4.5</c:v>
                </c:pt>
                <c:pt idx="3">
                  <c:v>4</c:v>
                </c:pt>
                <c:pt idx="4" formatCode="0.00">
                  <c:v>3.125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5EF-AC48-A61B-12F9F5517F51}"/>
            </c:ext>
          </c:extLst>
        </c:ser>
        <c:ser>
          <c:idx val="4"/>
          <c:order val="4"/>
          <c:tx>
            <c:strRef>
              <c:f>'[Final to be sent to Bolu (1).xlsm]Slide 3'!$A$1699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en-GB" sz="12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  <a:sym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'[Final to be sent to Bolu (1).xlsm]Slide 3'!$B$1:$F$1</c:f>
              <c:strCache>
                <c:ptCount val="5"/>
                <c:pt idx="0">
                  <c:v>Cigarette price</c:v>
                </c:pt>
                <c:pt idx="1">
                  <c:v>Affordability change</c:v>
                </c:pt>
                <c:pt idx="2">
                  <c:v>Tax share</c:v>
                </c:pt>
                <c:pt idx="3">
                  <c:v>Tax structure</c:v>
                </c:pt>
                <c:pt idx="4">
                  <c:v>Overall score</c:v>
                </c:pt>
              </c:strCache>
            </c:strRef>
          </c:cat>
          <c:val>
            <c:numRef>
              <c:f>'[Final to be sent to Bolu (1).xlsm]Slide 3'!$B$1699:$F$1699</c:f>
              <c:numCache>
                <c:formatCode>General</c:formatCode>
                <c:ptCount val="5"/>
                <c:pt idx="0">
                  <c:v>5</c:v>
                </c:pt>
                <c:pt idx="1">
                  <c:v>3</c:v>
                </c:pt>
                <c:pt idx="2">
                  <c:v>4.5</c:v>
                </c:pt>
                <c:pt idx="3">
                  <c:v>4</c:v>
                </c:pt>
                <c:pt idx="4" formatCode="0.00">
                  <c:v>4.125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5EF-AC48-A61B-12F9F5517F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28"/>
        <c:axId val="218993934"/>
        <c:axId val="227324177"/>
      </c:barChart>
      <c:catAx>
        <c:axId val="21899393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27324177"/>
        <c:crosses val="autoZero"/>
        <c:auto val="1"/>
        <c:lblAlgn val="ctr"/>
        <c:lblOffset val="100"/>
        <c:noMultiLvlLbl val="0"/>
      </c:catAx>
      <c:valAx>
        <c:axId val="227324177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  <c:crossAx val="218993934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en-GB" sz="12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en-GB" sz="1200" b="1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fe309602-766d-46bb-94e6-c23a870f4918}"/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en-GB" sz="1200" b="1">
          <a:solidFill>
            <a:schemeClr val="tx1">
              <a:lumMod val="95000"/>
              <a:lumOff val="5000"/>
            </a:schemeClr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453F6-D4C4-6145-A313-58C3B5377B87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D44AF-2364-574B-AD8B-128180B54B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65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3708ED-68A9-D74E-AAE8-51DE614EFC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54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11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52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555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1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5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4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9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913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7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701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19CFC-E7E1-4065-8A1F-77D73EF1A2E3}" type="datetimeFigureOut">
              <a:rPr lang="en-US" smtClean="0"/>
              <a:t>3/12/25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E4B80-DE1C-446B-855E-9C13830AF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9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3.png"/><Relationship Id="rId7" Type="http://schemas.openxmlformats.org/officeDocument/2006/relationships/hyperlink" Target="https://tobacconomics.org/research/cigarette-tax-scorecard-3rd-edition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tter.com/Tobacconomics" TargetMode="External"/><Relationship Id="rId5" Type="http://schemas.openxmlformats.org/officeDocument/2006/relationships/hyperlink" Target="http://www.tobacconomics.org/" TargetMode="Externa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obacconomics.org/research/cigarette-tax-scorecard-3rd-edition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twitter.com/Tobacconomics" TargetMode="Externa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tobacconomics.org/" TargetMode="External"/><Relationship Id="rId5" Type="http://schemas.openxmlformats.org/officeDocument/2006/relationships/image" Target="../media/image1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hyperlink" Target="http://www.tobacconomics.org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tobacconomics.org/research/cigarette-tax-scorecard-3rd-edition/" TargetMode="External"/><Relationship Id="rId4" Type="http://schemas.openxmlformats.org/officeDocument/2006/relationships/hyperlink" Target="https://twitter.com/Tobacconomics" TargetMode="External"/><Relationship Id="rId9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4" name="Chart 413"/>
          <p:cNvGraphicFramePr/>
          <p:nvPr/>
        </p:nvGraphicFramePr>
        <p:xfrm>
          <a:off x="1524000" y="183197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Cigarette tax policies in Mauritius, 2022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4950" y="715574"/>
            <a:ext cx="11957050" cy="248082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4 key tax components were assessed using a 5-point scale, with the overall score reflecting an average of Mauritius’s component scores.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4950" y="1088447"/>
            <a:ext cx="11722100" cy="33718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scores reflect the current strengths and opportunities in Mauritius to further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increase tax revenue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and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improve health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5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sp>
        <p:nvSpPr>
          <p:cNvPr id="10" name="4 Rectángulo"/>
          <p:cNvSpPr/>
          <p:nvPr/>
        </p:nvSpPr>
        <p:spPr>
          <a:xfrm>
            <a:off x="2130375" y="6445090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224806" y="2043519"/>
            <a:ext cx="1758387" cy="53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OPPORTUNITY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for improvement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 </a:t>
            </a: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3" name="Arrow: Right 2"/>
          <p:cNvSpPr/>
          <p:nvPr/>
        </p:nvSpPr>
        <p:spPr>
          <a:xfrm rot="16200000">
            <a:off x="9437912" y="1688847"/>
            <a:ext cx="447123" cy="1091565"/>
          </a:xfrm>
          <a:prstGeom prst="rightArrow">
            <a:avLst/>
          </a:prstGeom>
          <a:solidFill>
            <a:srgbClr val="DD4557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Mauritius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950" y="683061"/>
            <a:ext cx="11957050" cy="4666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Mauritius’s overall score in 2022 is compared to the average overall scores in its income group, region, the world, and top performers.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9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15" name="Chart 414"/>
          <p:cNvGraphicFramePr/>
          <p:nvPr/>
        </p:nvGraphicFramePr>
        <p:xfrm>
          <a:off x="1524000" y="151955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6" name="Chart 415"/>
          <p:cNvGraphicFramePr/>
          <p:nvPr/>
        </p:nvGraphicFramePr>
        <p:xfrm>
          <a:off x="1524000" y="1445260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1389895" cy="492443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How does Mauritius compare to other countries?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757" y="664703"/>
            <a:ext cx="1185545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The components of Mauritius’ score in 2022 are compared to component scores in the region, income group, world, and top performers.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 rotWithShape="1">
          <a:blip r:embed="rId4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sp>
        <p:nvSpPr>
          <p:cNvPr id="7" name="4 Rectángulo"/>
          <p:cNvSpPr/>
          <p:nvPr/>
        </p:nvSpPr>
        <p:spPr>
          <a:xfrm>
            <a:off x="2130375" y="6460573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6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7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8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551" y="1607401"/>
            <a:ext cx="2479666" cy="932651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AFFORDABILITY CHANGE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requires the most improvement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.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600" y="190617"/>
            <a:ext cx="10972800" cy="492443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</a:rPr>
              <a:t>Mauritius’ cigarette tax policies over time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3168" y="648335"/>
            <a:ext cx="11722100" cy="43414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GB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Mauritius's overall score fluctuated between 2014 and 2020, then it rose in 2022 </a:t>
            </a:r>
            <a:r>
              <a:rPr kumimoji="0" lang="en-US" alt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Calibri" panose="020F0502020204030204" charset="0"/>
                <a:cs typeface="Calibri" panose="020F0502020204030204" charset="0"/>
              </a:rPr>
              <a:t>due to change in the cigarette affordability and an increase in the cigarette price.</a:t>
            </a:r>
          </a:p>
        </p:txBody>
      </p:sp>
      <p:sp>
        <p:nvSpPr>
          <p:cNvPr id="10" name="4 Rectángulo"/>
          <p:cNvSpPr/>
          <p:nvPr/>
        </p:nvSpPr>
        <p:spPr>
          <a:xfrm>
            <a:off x="2130375" y="6460981"/>
            <a:ext cx="79312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09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3"/>
              </a:rPr>
              <a:t>www.tobacconomics.org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4"/>
              </a:rPr>
              <a:t>@tobacconomics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|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  <a:hlinkClick r:id="rId5"/>
              </a:rPr>
              <a:t>Tobacconomics Cigarette Tax Scorecard (3rd edition)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46750"/>
            <a:ext cx="1111250" cy="111125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7"/>
          <a:srcRect l="2129" r="1654" b="26693"/>
          <a:stretch>
            <a:fillRect/>
          </a:stretch>
        </p:blipFill>
        <p:spPr>
          <a:xfrm>
            <a:off x="0" y="-25495"/>
            <a:ext cx="12192000" cy="1818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973659" y="5357716"/>
            <a:ext cx="1009534" cy="1309667"/>
          </a:xfrm>
          <a:prstGeom prst="rect">
            <a:avLst/>
          </a:prstGeom>
        </p:spPr>
      </p:pic>
      <p:graphicFrame>
        <p:nvGraphicFramePr>
          <p:cNvPr id="417" name="Chart 416"/>
          <p:cNvGraphicFramePr/>
          <p:nvPr/>
        </p:nvGraphicFramePr>
        <p:xfrm>
          <a:off x="1524000" y="1637665"/>
          <a:ext cx="91440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</Words>
  <Application>Microsoft Macintosh PowerPoint</Application>
  <PresentationFormat>Widescreen</PresentationFormat>
  <Paragraphs>18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Georgia</vt:lpstr>
      <vt:lpstr>1_Office Theme</vt:lpstr>
      <vt:lpstr>Cigarette tax policies in Mauritius, 2022</vt:lpstr>
      <vt:lpstr>How does Mauritius compare to other countries?</vt:lpstr>
      <vt:lpstr>How does Mauritius compare to other countries?</vt:lpstr>
      <vt:lpstr>Mauritius’ cigarette tax policies over time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Boluwatife Aderounmu</dc:creator>
  <cp:lastModifiedBy>Boluwatife Aderounmu</cp:lastModifiedBy>
  <cp:revision>1</cp:revision>
  <dcterms:created xsi:type="dcterms:W3CDTF">2025-03-12T16:55:42Z</dcterms:created>
  <dcterms:modified xsi:type="dcterms:W3CDTF">2025-03-12T16:55:58Z</dcterms:modified>
</cp:coreProperties>
</file>