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15" r:id="rId2"/>
    <p:sldId id="516" r:id="rId3"/>
    <p:sldId id="517" r:id="rId4"/>
    <p:sldId id="5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6-FE42-A4C1-BD8FD6BCF9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3'!$B$1686:$F$1686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66-FE42-A4C1-BD8FD6BCF9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719776587"/>
        <c:axId val="833058324"/>
      </c:barChart>
      <c:catAx>
        <c:axId val="7197765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833058324"/>
        <c:crosses val="autoZero"/>
        <c:auto val="1"/>
        <c:lblAlgn val="ctr"/>
        <c:lblOffset val="100"/>
        <c:noMultiLvlLbl val="0"/>
      </c:catAx>
      <c:valAx>
        <c:axId val="8330583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71977658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a3d35af-75f1-47e0-b833-29c66cbc08a5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B4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AF-854B-B309-AA474C9EF537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3'!$A$1688:$A$1692</c:f>
              <c:strCache>
                <c:ptCount val="5"/>
                <c:pt idx="0">
                  <c:v>Mauritania</c:v>
                </c:pt>
                <c:pt idx="1">
                  <c:v>African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3'!$B$1687:$F$1687</c:f>
              <c:numCache>
                <c:formatCode>0.00</c:formatCode>
                <c:ptCount val="5"/>
                <c:pt idx="0">
                  <c:v>0.75</c:v>
                </c:pt>
                <c:pt idx="1">
                  <c:v>1.53</c:v>
                </c:pt>
                <c:pt idx="2" formatCode="General">
                  <c:v>1.4923469387755099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F-854B-B309-AA474C9EF5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10731808"/>
        <c:axId val="723013526"/>
      </c:barChart>
      <c:catAx>
        <c:axId val="410731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723013526"/>
        <c:crosses val="autoZero"/>
        <c:auto val="1"/>
        <c:lblAlgn val="ctr"/>
        <c:lblOffset val="100"/>
        <c:noMultiLvlLbl val="0"/>
      </c:catAx>
      <c:valAx>
        <c:axId val="72301352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107318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bd0949d-73b2-43a0-b198-1bfc7036b1c8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3'!$A$1688</c:f>
              <c:strCache>
                <c:ptCount val="1"/>
                <c:pt idx="0">
                  <c:v>Mauritania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3'!$B$1688:$E$1688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9-EB43-B845-8B21311CB73F}"/>
            </c:ext>
          </c:extLst>
        </c:ser>
        <c:ser>
          <c:idx val="1"/>
          <c:order val="1"/>
          <c:tx>
            <c:strRef>
              <c:f>'[Final to be sent to Bolu (1).xlsm]Slide 3'!$A$1689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3'!$B$1689:$E$1689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9-EB43-B845-8B21311CB73F}"/>
            </c:ext>
          </c:extLst>
        </c:ser>
        <c:ser>
          <c:idx val="2"/>
          <c:order val="2"/>
          <c:tx>
            <c:strRef>
              <c:f>'[Final to be sent to Bolu (1).xlsm]Slide 3'!$A$1690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3'!$B$1690:$E$1690</c:f>
              <c:numCache>
                <c:formatCode>General</c:formatCode>
                <c:ptCount val="4"/>
                <c:pt idx="0">
                  <c:v>1.69387755102041</c:v>
                </c:pt>
                <c:pt idx="1">
                  <c:v>0.58490566037735803</c:v>
                </c:pt>
                <c:pt idx="2">
                  <c:v>1.3365384615384599</c:v>
                </c:pt>
                <c:pt idx="3">
                  <c:v>2.3846153846153801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49-EB43-B845-8B21311CB73F}"/>
            </c:ext>
          </c:extLst>
        </c:ser>
        <c:ser>
          <c:idx val="3"/>
          <c:order val="3"/>
          <c:tx>
            <c:strRef>
              <c:f>'[Final to be sent to Bolu (1).xlsm]Slide 3'!$A$1691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3'!$B$1691:$E$1691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49-EB43-B845-8B21311CB73F}"/>
            </c:ext>
          </c:extLst>
        </c:ser>
        <c:ser>
          <c:idx val="4"/>
          <c:order val="4"/>
          <c:tx>
            <c:strRef>
              <c:f>'[Final to be sent to Bolu (1).xlsm]Slide 3'!$A$1692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3'!$B$1692:$E$1692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49-EB43-B845-8B21311CB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92567559"/>
        <c:axId val="950350046"/>
      </c:barChart>
      <c:catAx>
        <c:axId val="69256755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950350046"/>
        <c:crosses val="autoZero"/>
        <c:auto val="1"/>
        <c:lblAlgn val="ctr"/>
        <c:lblOffset val="100"/>
        <c:noMultiLvlLbl val="0"/>
      </c:catAx>
      <c:valAx>
        <c:axId val="95035004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6925675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a0158c7-852a-41a9-ba4d-1e56d69552b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3'!$A$1682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3'!$B$1682:$F$1682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A-F14F-84D6-D47A4B95E1A3}"/>
            </c:ext>
          </c:extLst>
        </c:ser>
        <c:ser>
          <c:idx val="1"/>
          <c:order val="1"/>
          <c:tx>
            <c:strRef>
              <c:f>'[Final to be sent to Bolu (1).xlsm]Slide 3'!$A$1683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3'!$B$1683:$F$1683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A-F14F-84D6-D47A4B95E1A3}"/>
            </c:ext>
          </c:extLst>
        </c:ser>
        <c:ser>
          <c:idx val="2"/>
          <c:order val="2"/>
          <c:tx>
            <c:strRef>
              <c:f>'[Final to be sent to Bolu (1).xlsm]Slide 3'!$A$1684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3'!$B$1684:$F$1684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A-F14F-84D6-D47A4B95E1A3}"/>
            </c:ext>
          </c:extLst>
        </c:ser>
        <c:ser>
          <c:idx val="3"/>
          <c:order val="3"/>
          <c:tx>
            <c:strRef>
              <c:f>'[Final to be sent to Bolu (1).xlsm]Slide 3'!$A$1685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3'!$B$1685:$F$1685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8A-F14F-84D6-D47A4B95E1A3}"/>
            </c:ext>
          </c:extLst>
        </c:ser>
        <c:ser>
          <c:idx val="4"/>
          <c:order val="4"/>
          <c:tx>
            <c:strRef>
              <c:f>'[Final to be sent to Bolu (1).xlsm]Slide 3'!$A$1686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3'!$B$1686:$F$1686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8A-F14F-84D6-D47A4B95E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150652960"/>
        <c:axId val="643808751"/>
      </c:barChart>
      <c:catAx>
        <c:axId val="15065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643808751"/>
        <c:crosses val="autoZero"/>
        <c:auto val="1"/>
        <c:lblAlgn val="ctr"/>
        <c:lblOffset val="100"/>
        <c:noMultiLvlLbl val="0"/>
      </c:catAx>
      <c:valAx>
        <c:axId val="64380875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506529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d1bffca-1264-4253-9511-e191e24d16d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81D7-C806-D348-9269-911E58CCAC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0ECFD-DC17-A244-8EBB-B4D3C2B8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5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6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5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Chart 409"/>
          <p:cNvGraphicFramePr/>
          <p:nvPr/>
        </p:nvGraphicFramePr>
        <p:xfrm>
          <a:off x="1524000" y="155130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Cigarette tax policies in Mauritania,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Mauritania’s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Mauritania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4023" y="259196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Arrow: Right 2"/>
          <p:cNvSpPr/>
          <p:nvPr/>
        </p:nvSpPr>
        <p:spPr>
          <a:xfrm rot="16200000">
            <a:off x="8108673" y="2746438"/>
            <a:ext cx="3153324" cy="1091565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Mauritania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Mauritania’s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11" name="Chart 410"/>
          <p:cNvGraphicFramePr/>
          <p:nvPr/>
        </p:nvGraphicFramePr>
        <p:xfrm>
          <a:off x="1524000" y="167703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" name="Chart 411"/>
          <p:cNvGraphicFramePr/>
          <p:nvPr/>
        </p:nvGraphicFramePr>
        <p:xfrm>
          <a:off x="1524000" y="160718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Mauritania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757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Mauritania’s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551" y="1607401"/>
            <a:ext cx="2479666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&amp; TAX SHARE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Mauritania’s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258" y="6167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Mauritania's overall score slightly decreased in 2016 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due to a failure to reduce the cigarette affordability over time, 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then it remained constant until 2022.</a:t>
            </a:r>
            <a:endParaRPr kumimoji="0" lang="en-US" alt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413" name="Chart 412"/>
          <p:cNvGraphicFramePr/>
          <p:nvPr/>
        </p:nvGraphicFramePr>
        <p:xfrm>
          <a:off x="1524000" y="16649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Mauritania, 2022</vt:lpstr>
      <vt:lpstr>How does Mauritania compare to other countries?</vt:lpstr>
      <vt:lpstr>How does Mauritania compare to other countries?</vt:lpstr>
      <vt:lpstr>Mauritania’s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2025-03-12T16:55:12Z</dcterms:created>
  <dcterms:modified xsi:type="dcterms:W3CDTF">2025-03-12T16:55:34Z</dcterms:modified>
</cp:coreProperties>
</file>