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05" r:id="rId2"/>
    <p:sldId id="506" r:id="rId3"/>
    <p:sldId id="507" r:id="rId4"/>
    <p:sldId id="5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CC-FF44-9D92-B28C6D93F4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3'!$B$1660:$F$1660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CC-FF44-9D92-B28C6D93F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714201931"/>
        <c:axId val="218131147"/>
      </c:barChart>
      <c:catAx>
        <c:axId val="71420193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18131147"/>
        <c:crosses val="autoZero"/>
        <c:auto val="1"/>
        <c:lblAlgn val="ctr"/>
        <c:lblOffset val="100"/>
        <c:noMultiLvlLbl val="0"/>
      </c:catAx>
      <c:valAx>
        <c:axId val="21813114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71420193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14ec048f-57e3-4593-a915-2021243f4dce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7BBE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BD-E849-B714-8C49DC3F3FE9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3'!$A$1662:$A$1666</c:f>
              <c:strCache>
                <c:ptCount val="5"/>
                <c:pt idx="0">
                  <c:v>Mali</c:v>
                </c:pt>
                <c:pt idx="1">
                  <c:v>African region average</c:v>
                </c:pt>
                <c:pt idx="2">
                  <c:v>Low-income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3'!$B$1661:$F$1661</c:f>
              <c:numCache>
                <c:formatCode>0.00</c:formatCode>
                <c:ptCount val="5"/>
                <c:pt idx="0">
                  <c:v>0.5</c:v>
                </c:pt>
                <c:pt idx="1">
                  <c:v>1.53</c:v>
                </c:pt>
                <c:pt idx="2" formatCode="General">
                  <c:v>1.4652777777777799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D-E849-B714-8C49DC3F3F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212011561"/>
        <c:axId val="343141453"/>
      </c:barChart>
      <c:catAx>
        <c:axId val="21201156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43141453"/>
        <c:crosses val="autoZero"/>
        <c:auto val="1"/>
        <c:lblAlgn val="ctr"/>
        <c:lblOffset val="100"/>
        <c:noMultiLvlLbl val="0"/>
      </c:catAx>
      <c:valAx>
        <c:axId val="343141453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1201156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090f055-229f-4f2d-a368-0e7cd3f7e3a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3'!$A$1662</c:f>
              <c:strCache>
                <c:ptCount val="1"/>
                <c:pt idx="0">
                  <c:v>Mali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3'!$B$1662:$E$1662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18-7C4B-9B4B-CC1DD3A15EFF}"/>
            </c:ext>
          </c:extLst>
        </c:ser>
        <c:ser>
          <c:idx val="1"/>
          <c:order val="1"/>
          <c:tx>
            <c:strRef>
              <c:f>'[Final to be sent to Bolu (1).xlsm]Slide 3'!$A$1663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3'!$B$1663:$E$1663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8-7C4B-9B4B-CC1DD3A15EFF}"/>
            </c:ext>
          </c:extLst>
        </c:ser>
        <c:ser>
          <c:idx val="2"/>
          <c:order val="2"/>
          <c:tx>
            <c:strRef>
              <c:f>'[Final to be sent to Bolu (1).xlsm]Slide 3'!$A$1664</c:f>
              <c:strCache>
                <c:ptCount val="1"/>
                <c:pt idx="0">
                  <c:v>Low-income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3'!$B$1664:$E$1664</c:f>
              <c:numCache>
                <c:formatCode>General</c:formatCode>
                <c:ptCount val="4"/>
                <c:pt idx="0">
                  <c:v>0.83333333333333304</c:v>
                </c:pt>
                <c:pt idx="1">
                  <c:v>0.96</c:v>
                </c:pt>
                <c:pt idx="2">
                  <c:v>1.2380952380952399</c:v>
                </c:pt>
                <c:pt idx="3">
                  <c:v>2.6666666666666701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18-7C4B-9B4B-CC1DD3A15EFF}"/>
            </c:ext>
          </c:extLst>
        </c:ser>
        <c:ser>
          <c:idx val="3"/>
          <c:order val="3"/>
          <c:tx>
            <c:strRef>
              <c:f>'[Final to be sent to Bolu (1).xlsm]Slide 3'!$A$1665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3'!$B$1665:$E$1665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18-7C4B-9B4B-CC1DD3A15EFF}"/>
            </c:ext>
          </c:extLst>
        </c:ser>
        <c:ser>
          <c:idx val="4"/>
          <c:order val="4"/>
          <c:tx>
            <c:strRef>
              <c:f>'[Final to be sent to Bolu (1).xlsm]Slide 3'!$A$1666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3'!$B$1666:$E$1666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18-7C4B-9B4B-CC1DD3A15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212466607"/>
        <c:axId val="381181857"/>
      </c:barChart>
      <c:catAx>
        <c:axId val="21246660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81181857"/>
        <c:crosses val="autoZero"/>
        <c:auto val="1"/>
        <c:lblAlgn val="ctr"/>
        <c:lblOffset val="100"/>
        <c:noMultiLvlLbl val="0"/>
      </c:catAx>
      <c:valAx>
        <c:axId val="38118185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1246660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a8815730-ab8d-4cda-9b75-2491a76dba04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3'!$A$1656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3'!$B$1656:$F$1656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0-1241-B5E5-6C78C36A4E41}"/>
            </c:ext>
          </c:extLst>
        </c:ser>
        <c:ser>
          <c:idx val="1"/>
          <c:order val="1"/>
          <c:tx>
            <c:strRef>
              <c:f>'[Final to be sent to Bolu (1).xlsm]Slide 3'!$A$1657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3'!$B$1657:$F$1657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0-1241-B5E5-6C78C36A4E41}"/>
            </c:ext>
          </c:extLst>
        </c:ser>
        <c:ser>
          <c:idx val="2"/>
          <c:order val="2"/>
          <c:tx>
            <c:strRef>
              <c:f>'[Final to be sent to Bolu (1).xlsm]Slide 3'!$A$1658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3'!$B$1658:$F$1658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0-1241-B5E5-6C78C36A4E41}"/>
            </c:ext>
          </c:extLst>
        </c:ser>
        <c:ser>
          <c:idx val="3"/>
          <c:order val="3"/>
          <c:tx>
            <c:strRef>
              <c:f>'[Final to be sent to Bolu (1).xlsm]Slide 3'!$A$1659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3'!$B$1659:$F$1659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20-1241-B5E5-6C78C36A4E41}"/>
            </c:ext>
          </c:extLst>
        </c:ser>
        <c:ser>
          <c:idx val="4"/>
          <c:order val="4"/>
          <c:tx>
            <c:strRef>
              <c:f>'[Final to be sent to Bolu (1).xlsm]Slide 3'!$A$1660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3'!$B$1660:$F$1660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20-1241-B5E5-6C78C36A4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566746386"/>
        <c:axId val="360063396"/>
      </c:barChart>
      <c:catAx>
        <c:axId val="56674638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60063396"/>
        <c:crosses val="autoZero"/>
        <c:auto val="1"/>
        <c:lblAlgn val="ctr"/>
        <c:lblOffset val="100"/>
        <c:noMultiLvlLbl val="0"/>
      </c:catAx>
      <c:valAx>
        <c:axId val="36006339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56674638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5ef6b78-bdaa-4793-abbd-92d7224ca64d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D216-F3E7-C44F-9DE8-981C7BDEFBB9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BE84E-7F61-9948-BE97-005291586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4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0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4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2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4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78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5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1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8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9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4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" name="Chart 401"/>
          <p:cNvGraphicFramePr/>
          <p:nvPr/>
        </p:nvGraphicFramePr>
        <p:xfrm>
          <a:off x="1524000" y="16497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Mali,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Mali’s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Mali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78938" y="3125368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7962846" y="2974816"/>
            <a:ext cx="3375342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Mali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Mali’s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03" name="Chart 402"/>
          <p:cNvGraphicFramePr/>
          <p:nvPr/>
        </p:nvGraphicFramePr>
        <p:xfrm>
          <a:off x="1524000" y="146304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4" name="Chart 403"/>
          <p:cNvGraphicFramePr/>
          <p:nvPr/>
        </p:nvGraphicFramePr>
        <p:xfrm>
          <a:off x="1524000" y="144843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Mali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42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Mali’s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551" y="1607401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" name="Chart 404"/>
          <p:cNvGraphicFramePr/>
          <p:nvPr/>
        </p:nvGraphicFramePr>
        <p:xfrm>
          <a:off x="1524000" y="151130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Mali’s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58" y="616773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Mali's overall and component scores remained constant from 2014 to 2022.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8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Mali, 2022</vt:lpstr>
      <vt:lpstr>How does Mali compare to other countries?</vt:lpstr>
      <vt:lpstr>How does Mali compare to other countries?</vt:lpstr>
      <vt:lpstr>Mali’s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2025-03-12T16:54:06Z</dcterms:created>
  <dcterms:modified xsi:type="dcterms:W3CDTF">2025-03-12T16:54:22Z</dcterms:modified>
</cp:coreProperties>
</file>