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90" r:id="rId2"/>
    <p:sldId id="491" r:id="rId3"/>
    <p:sldId id="492" r:id="rId4"/>
    <p:sldId id="49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19444444444399E-2"/>
          <c:y val="0.110416666666667"/>
          <c:w val="0.95320833333333299"/>
          <c:h val="0.805027777777778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FC-0D43-947E-F8304FE2AC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3'!$B$1621:$F$1621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C-0D43-947E-F8304FE2AC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42630846"/>
        <c:axId val="471602117"/>
      </c:barChart>
      <c:catAx>
        <c:axId val="94263084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71602117"/>
        <c:crosses val="autoZero"/>
        <c:auto val="1"/>
        <c:lblAlgn val="ctr"/>
        <c:lblOffset val="100"/>
        <c:noMultiLvlLbl val="0"/>
      </c:catAx>
      <c:valAx>
        <c:axId val="47160211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94263084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ae79922-69f7-43c0-bce3-b47a4de6bed0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7BBE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1F-0F48-A354-8A6107924984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3'!$A$1623:$A$1627</c:f>
              <c:strCache>
                <c:ptCount val="5"/>
                <c:pt idx="0">
                  <c:v>Madagascar</c:v>
                </c:pt>
                <c:pt idx="1">
                  <c:v>African region average</c:v>
                </c:pt>
                <c:pt idx="2">
                  <c:v>Low-income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3'!$B$1622:$F$1622</c:f>
              <c:numCache>
                <c:formatCode>0.00</c:formatCode>
                <c:ptCount val="5"/>
                <c:pt idx="0">
                  <c:v>2.25</c:v>
                </c:pt>
                <c:pt idx="1">
                  <c:v>1.53</c:v>
                </c:pt>
                <c:pt idx="2" formatCode="General">
                  <c:v>1.4652777777777799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F-0F48-A354-8A6107924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47324835"/>
        <c:axId val="360783127"/>
      </c:barChart>
      <c:catAx>
        <c:axId val="34732483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60783127"/>
        <c:crosses val="autoZero"/>
        <c:auto val="1"/>
        <c:lblAlgn val="ctr"/>
        <c:lblOffset val="100"/>
        <c:noMultiLvlLbl val="0"/>
      </c:catAx>
      <c:valAx>
        <c:axId val="36078312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4732483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914774e-fb21-407a-8ba7-f2809eb36766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3'!$A$1623</c:f>
              <c:strCache>
                <c:ptCount val="1"/>
                <c:pt idx="0">
                  <c:v>Madagascar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3'!$B$1623:$E$1623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C3-A141-8DEB-FE9DC680D570}"/>
            </c:ext>
          </c:extLst>
        </c:ser>
        <c:ser>
          <c:idx val="1"/>
          <c:order val="1"/>
          <c:tx>
            <c:strRef>
              <c:f>'[Final to be sent to Bolu (1).xlsm]Slide 3'!$A$1624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3'!$B$1624:$E$1624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3-A141-8DEB-FE9DC680D570}"/>
            </c:ext>
          </c:extLst>
        </c:ser>
        <c:ser>
          <c:idx val="2"/>
          <c:order val="2"/>
          <c:tx>
            <c:strRef>
              <c:f>'[Final to be sent to Bolu (1).xlsm]Slide 3'!$A$1625</c:f>
              <c:strCache>
                <c:ptCount val="1"/>
                <c:pt idx="0">
                  <c:v>Low-income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3'!$B$1625:$E$1625</c:f>
              <c:numCache>
                <c:formatCode>General</c:formatCode>
                <c:ptCount val="4"/>
                <c:pt idx="0">
                  <c:v>0.83333333333333304</c:v>
                </c:pt>
                <c:pt idx="1">
                  <c:v>0.96</c:v>
                </c:pt>
                <c:pt idx="2">
                  <c:v>1.2380952380952399</c:v>
                </c:pt>
                <c:pt idx="3">
                  <c:v>2.6666666666666701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3-A141-8DEB-FE9DC680D570}"/>
            </c:ext>
          </c:extLst>
        </c:ser>
        <c:ser>
          <c:idx val="3"/>
          <c:order val="3"/>
          <c:tx>
            <c:strRef>
              <c:f>'[Final to be sent to Bolu (1).xlsm]Slide 3'!$A$1626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3'!$B$1626:$E$1626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3-A141-8DEB-FE9DC680D570}"/>
            </c:ext>
          </c:extLst>
        </c:ser>
        <c:ser>
          <c:idx val="4"/>
          <c:order val="4"/>
          <c:tx>
            <c:strRef>
              <c:f>'[Final to be sent to Bolu (1).xlsm]Slide 3'!$A$1627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3'!$B$1627:$E$1627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C3-A141-8DEB-FE9DC680D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2338727"/>
        <c:axId val="221841993"/>
      </c:barChart>
      <c:catAx>
        <c:axId val="5233872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21841993"/>
        <c:crosses val="autoZero"/>
        <c:auto val="1"/>
        <c:lblAlgn val="ctr"/>
        <c:lblOffset val="100"/>
        <c:noMultiLvlLbl val="0"/>
      </c:catAx>
      <c:valAx>
        <c:axId val="22184199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233872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bc793bf-d2bc-4f97-916f-89f79bd9c9af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99999999999999E-2"/>
          <c:y val="3.4027777777777803E-2"/>
          <c:w val="0.95995833333333302"/>
          <c:h val="0.83908333333333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3'!$A$1617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3'!$B$1617:$F$1617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3-4E43-AAF9-246D2DBA57C9}"/>
            </c:ext>
          </c:extLst>
        </c:ser>
        <c:ser>
          <c:idx val="1"/>
          <c:order val="1"/>
          <c:tx>
            <c:strRef>
              <c:f>'[Final to be sent to Bolu (1).xlsm]Slide 3'!$A$1618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3'!$B$1618:$F$1618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3-4E43-AAF9-246D2DBA57C9}"/>
            </c:ext>
          </c:extLst>
        </c:ser>
        <c:ser>
          <c:idx val="2"/>
          <c:order val="2"/>
          <c:tx>
            <c:strRef>
              <c:f>'[Final to be sent to Bolu (1).xlsm]Slide 3'!$A$1619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3'!$B$1619:$F$1619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93-4E43-AAF9-246D2DBA57C9}"/>
            </c:ext>
          </c:extLst>
        </c:ser>
        <c:ser>
          <c:idx val="3"/>
          <c:order val="3"/>
          <c:tx>
            <c:strRef>
              <c:f>'[Final to be sent to Bolu (1).xlsm]Slide 3'!$A$1620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3'!$B$1620:$F$1620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4.5</c:v>
                </c:pt>
                <c:pt idx="3">
                  <c:v>2</c:v>
                </c:pt>
                <c:pt idx="4" formatCode="0.00">
                  <c:v>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93-4E43-AAF9-246D2DBA57C9}"/>
            </c:ext>
          </c:extLst>
        </c:ser>
        <c:ser>
          <c:idx val="4"/>
          <c:order val="4"/>
          <c:tx>
            <c:strRef>
              <c:f>'[Final to be sent to Bolu (1).xlsm]Slide 3'!$A$1621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3'!$B$1621:$F$1621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  <c:pt idx="4" formatCode="0.00">
                  <c:v>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93-4E43-AAF9-246D2DBA5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56656652"/>
        <c:axId val="341069528"/>
      </c:barChart>
      <c:catAx>
        <c:axId val="5566566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41069528"/>
        <c:crosses val="autoZero"/>
        <c:auto val="1"/>
        <c:lblAlgn val="ctr"/>
        <c:lblOffset val="100"/>
        <c:noMultiLvlLbl val="0"/>
      </c:catAx>
      <c:valAx>
        <c:axId val="3410695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566566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ae82fd7-9e3a-4c75-9841-f1af03425e68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0E58-E0A4-CA43-BA41-57639251B94C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953F-703C-5B4E-B3CB-8C1B71ED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6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4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8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7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0" y="17526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Madagascar,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Madagascar’s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Madagascar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78938" y="312536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8701660" y="2581975"/>
            <a:ext cx="1706245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Chart 390"/>
          <p:cNvGraphicFramePr/>
          <p:nvPr/>
        </p:nvGraphicFramePr>
        <p:xfrm>
          <a:off x="1524000" y="167703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Madagascar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Madagascar’s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" name="Chart 391"/>
          <p:cNvGraphicFramePr/>
          <p:nvPr/>
        </p:nvGraphicFramePr>
        <p:xfrm>
          <a:off x="1524000" y="158559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Madagascar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Madagascar’s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4881" y="1725569"/>
            <a:ext cx="247966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Madagascar’s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50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Madagascar's overall score remained relatively constant between 2014 and 2020. Then it increased slightly in 2022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due to an increased in the tax share of price and an improvement in the tax structure.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93" name="Chart 392"/>
          <p:cNvGraphicFramePr/>
          <p:nvPr/>
        </p:nvGraphicFramePr>
        <p:xfrm>
          <a:off x="1524000" y="16173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Madagascar, 2022</vt:lpstr>
      <vt:lpstr>How does Madagascar compare to other countries?</vt:lpstr>
      <vt:lpstr>How does Madagascar compare to other countries?</vt:lpstr>
      <vt:lpstr>Madagascar’s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2025-03-12T16:52:52Z</dcterms:created>
  <dcterms:modified xsi:type="dcterms:W3CDTF">2025-03-12T16:53:11Z</dcterms:modified>
</cp:coreProperties>
</file>