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332" r:id="rId3"/>
    <p:sldId id="333" r:id="rId4"/>
    <p:sldId id="334" r:id="rId5"/>
    <p:sldId id="33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E-BE44-ABC3-0BAC96AC54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Sheet5!$L$218:$P$218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E-BE44-ABC3-0BAC96AC5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644320"/>
        <c:axId val="1170045792"/>
      </c:barChart>
      <c:catAx>
        <c:axId val="10836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045792"/>
        <c:crosses val="autoZero"/>
        <c:auto val="1"/>
        <c:lblAlgn val="ctr"/>
        <c:lblOffset val="100"/>
        <c:noMultiLvlLbl val="0"/>
      </c:catAx>
      <c:valAx>
        <c:axId val="117004579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644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1-9841-B61B-D27CA96959D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Sheet5!$R$224:$V$224</c:f>
              <c:strCache>
                <c:ptCount val="5"/>
                <c:pt idx="0">
                  <c:v>Montenegro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Sheet5!$R$229:$V$229</c:f>
              <c:numCache>
                <c:formatCode>General</c:formatCode>
                <c:ptCount val="5"/>
                <c:pt idx="0">
                  <c:v>3</c:v>
                </c:pt>
                <c:pt idx="1">
                  <c:v>2.6354166666666665</c:v>
                </c:pt>
                <c:pt idx="2">
                  <c:v>1.984375</c:v>
                </c:pt>
                <c:pt idx="3">
                  <c:v>1.9911764705882353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1-9841-B61B-D27CA969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752736"/>
        <c:axId val="1552141680"/>
      </c:barChart>
      <c:catAx>
        <c:axId val="10897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141680"/>
        <c:crosses val="autoZero"/>
        <c:auto val="1"/>
        <c:lblAlgn val="ctr"/>
        <c:lblOffset val="100"/>
        <c:noMultiLvlLbl val="0"/>
      </c:catAx>
      <c:valAx>
        <c:axId val="15521416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752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Sheet5!$R$224</c:f>
              <c:strCache>
                <c:ptCount val="1"/>
                <c:pt idx="0">
                  <c:v>Montenegro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Sheet5!$Q$225:$Q$229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Sheet5!$R$225:$R$229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6-3648-8A7A-8FF53624B9EC}"/>
            </c:ext>
          </c:extLst>
        </c:ser>
        <c:ser>
          <c:idx val="1"/>
          <c:order val="1"/>
          <c:tx>
            <c:strRef>
              <c:f>Sheet5!$S$224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Sheet5!$Q$225:$Q$229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Sheet5!$S$225:$S$229</c:f>
              <c:numCache>
                <c:formatCode>General</c:formatCode>
                <c:ptCount val="5"/>
                <c:pt idx="0">
                  <c:v>2.9791666666666665</c:v>
                </c:pt>
                <c:pt idx="1">
                  <c:v>0.47169811320754718</c:v>
                </c:pt>
                <c:pt idx="2">
                  <c:v>3.5865384615384617</c:v>
                </c:pt>
                <c:pt idx="3">
                  <c:v>3.6346153846153846</c:v>
                </c:pt>
                <c:pt idx="4">
                  <c:v>2.6354166666666665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6-3648-8A7A-8FF53624B9EC}"/>
            </c:ext>
          </c:extLst>
        </c:ser>
        <c:ser>
          <c:idx val="2"/>
          <c:order val="2"/>
          <c:tx>
            <c:strRef>
              <c:f>Sheet5!$T$224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Sheet5!$Q$225:$Q$229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Sheet5!$T$225:$T$229</c:f>
              <c:numCache>
                <c:formatCode>General</c:formatCode>
                <c:ptCount val="5"/>
                <c:pt idx="0">
                  <c:v>2.2708333333333335</c:v>
                </c:pt>
                <c:pt idx="1">
                  <c:v>0.63461538461538458</c:v>
                </c:pt>
                <c:pt idx="2">
                  <c:v>2.1226415094339623</c:v>
                </c:pt>
                <c:pt idx="3">
                  <c:v>3.0188679245283021</c:v>
                </c:pt>
                <c:pt idx="4">
                  <c:v>1.984375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3648-8A7A-8FF53624B9EC}"/>
            </c:ext>
          </c:extLst>
        </c:ser>
        <c:ser>
          <c:idx val="3"/>
          <c:order val="3"/>
          <c:tx>
            <c:strRef>
              <c:f>Sheet5!$U$224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Sheet5!$Q$225:$Q$229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Sheet5!$U$225:$U$229</c:f>
              <c:numCache>
                <c:formatCode>General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6-3648-8A7A-8FF53624B9EC}"/>
            </c:ext>
          </c:extLst>
        </c:ser>
        <c:ser>
          <c:idx val="4"/>
          <c:order val="4"/>
          <c:tx>
            <c:strRef>
              <c:f>Sheet5!$V$224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Sheet5!$Q$225:$Q$229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Sheet5!$V$225:$V$229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6-3648-8A7A-8FF53624B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407536"/>
        <c:axId val="2015104271"/>
      </c:barChart>
      <c:catAx>
        <c:axId val="210140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104271"/>
        <c:crosses val="autoZero"/>
        <c:auto val="1"/>
        <c:lblAlgn val="ctr"/>
        <c:lblOffset val="100"/>
        <c:noMultiLvlLbl val="0"/>
      </c:catAx>
      <c:valAx>
        <c:axId val="201510427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407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Sheet5!$K$214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Sheet5!$L$214:$P$214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B-234D-BFB5-93ABFC3A38B8}"/>
            </c:ext>
          </c:extLst>
        </c:ser>
        <c:ser>
          <c:idx val="1"/>
          <c:order val="1"/>
          <c:tx>
            <c:strRef>
              <c:f>Sheet5!$K$215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Sheet5!$L$215:$P$215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3.5</c:v>
                </c:pt>
                <c:pt idx="3">
                  <c:v>3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B-234D-BFB5-93ABFC3A38B8}"/>
            </c:ext>
          </c:extLst>
        </c:ser>
        <c:ser>
          <c:idx val="2"/>
          <c:order val="2"/>
          <c:tx>
            <c:strRef>
              <c:f>Sheet5!$K$216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Sheet5!$L$216:$P$216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B-234D-BFB5-93ABFC3A38B8}"/>
            </c:ext>
          </c:extLst>
        </c:ser>
        <c:ser>
          <c:idx val="3"/>
          <c:order val="3"/>
          <c:tx>
            <c:strRef>
              <c:f>Sheet5!$K$217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Sheet5!$L$217:$P$217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 formatCode="0.0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B-234D-BFB5-93ABFC3A38B8}"/>
            </c:ext>
          </c:extLst>
        </c:ser>
        <c:ser>
          <c:idx val="4"/>
          <c:order val="4"/>
          <c:tx>
            <c:strRef>
              <c:f>Sheet5!$K$218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Sheet5!$L$213:$P$213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Sheet5!$L$218:$P$218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 formatCode="0.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B-234D-BFB5-93ABFC3A3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626144"/>
        <c:axId val="1922412288"/>
      </c:barChart>
      <c:catAx>
        <c:axId val="4916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412288"/>
        <c:crosses val="autoZero"/>
        <c:auto val="1"/>
        <c:lblAlgn val="ctr"/>
        <c:lblOffset val="100"/>
        <c:noMultiLvlLbl val="0"/>
      </c:catAx>
      <c:valAx>
        <c:axId val="19224122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26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5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2356798"/>
            <a:ext cx="1758387" cy="52927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A21A47-5F91-8AF5-4642-B49F403D9E64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30705" y="1791967"/>
            <a:ext cx="1041400" cy="1325882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Montenegro’s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Montenegro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Montenegro, 2022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391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Montenegro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Montenegro’s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A3FE7E-BA43-F869-413E-26B30B66EE91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727241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8C8A69-4048-8EB4-69F1-84ECD2673870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355086" y="1868650"/>
            <a:ext cx="2155698" cy="7572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783"/>
            <a:ext cx="11389895" cy="400110"/>
          </a:xfrm>
        </p:spPr>
        <p:txBody>
          <a:bodyPr/>
          <a:lstStyle/>
          <a:p>
            <a:r>
              <a:rPr lang="en-US" sz="2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Montenegro compare to other countries?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Montenegro’s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0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1395"/>
            <a:ext cx="10972800" cy="43088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Montenegro’s cigarette tax policies over time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Montenegro’s overall score decreased between 2018 and 2022 largely due to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failure to reduce affordability over time, although tax structure improved.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5BA307-6C25-AF28-8B64-E2DBB7DE6754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245060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225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Montenegro, 2022</vt:lpstr>
      <vt:lpstr>How does Montenegro compare to other countries?</vt:lpstr>
      <vt:lpstr>How does Montenegro compare to other countries?</vt:lpstr>
      <vt:lpstr>Montenegro’s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14</cp:revision>
  <dcterms:created xsi:type="dcterms:W3CDTF">2024-06-20T15:48:00Z</dcterms:created>
  <dcterms:modified xsi:type="dcterms:W3CDTF">2024-06-20T16:34:20Z</dcterms:modified>
</cp:coreProperties>
</file>