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45" r:id="rId2"/>
    <p:sldId id="746" r:id="rId3"/>
    <p:sldId id="747" r:id="rId4"/>
    <p:sldId id="74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3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9B-E245-9D45-D467298560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3'!$B$2342:$F$2342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B-E245-9D45-D467298560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70463641"/>
        <c:axId val="592703277"/>
      </c:barChart>
      <c:catAx>
        <c:axId val="57046364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92703277"/>
        <c:crosses val="autoZero"/>
        <c:auto val="1"/>
        <c:lblAlgn val="ctr"/>
        <c:lblOffset val="100"/>
        <c:noMultiLvlLbl val="0"/>
      </c:catAx>
      <c:valAx>
        <c:axId val="59270327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7046364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0bba0b7-678a-4213-9b47-d801b289c6f0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0A-C24F-BE2E-129A19D69F68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3'!$A$2344:$A$2348</c:f>
              <c:strCache>
                <c:ptCount val="5"/>
                <c:pt idx="0">
                  <c:v>Sri Lanka</c:v>
                </c:pt>
                <c:pt idx="1">
                  <c:v>South-East Asian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3'!$F$2344:$F$2348</c:f>
              <c:numCache>
                <c:formatCode>General</c:formatCode>
                <c:ptCount val="5"/>
                <c:pt idx="0" formatCode="0.00">
                  <c:v>2.375</c:v>
                </c:pt>
                <c:pt idx="1">
                  <c:v>1.6388888888888899</c:v>
                </c:pt>
                <c:pt idx="2">
                  <c:v>1.4923469387755099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0A-C24F-BE2E-129A19D69F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65327018"/>
        <c:axId val="997210148"/>
      </c:barChart>
      <c:catAx>
        <c:axId val="4653270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97210148"/>
        <c:crosses val="autoZero"/>
        <c:auto val="1"/>
        <c:lblAlgn val="ctr"/>
        <c:lblOffset val="100"/>
        <c:noMultiLvlLbl val="0"/>
      </c:catAx>
      <c:valAx>
        <c:axId val="9972101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6532701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a48db64-67a8-4f4a-8c17-6c4937e60d9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3'!$A$2344</c:f>
              <c:strCache>
                <c:ptCount val="1"/>
                <c:pt idx="0">
                  <c:v>Sri Lanka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3'!$B$2344:$E$2344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7-E340-AC42-3020B9311C9C}"/>
            </c:ext>
          </c:extLst>
        </c:ser>
        <c:ser>
          <c:idx val="1"/>
          <c:order val="1"/>
          <c:tx>
            <c:strRef>
              <c:f>'[Final to be sent to Bolu (1).xlsm]Slide 3'!$A$2345</c:f>
              <c:strCache>
                <c:ptCount val="1"/>
                <c:pt idx="0">
                  <c:v>South-East Asian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3'!$B$2345:$E$2345</c:f>
              <c:numCache>
                <c:formatCode>General</c:formatCode>
                <c:ptCount val="4"/>
                <c:pt idx="0">
                  <c:v>2.8888888888888902</c:v>
                </c:pt>
                <c:pt idx="1">
                  <c:v>0.3</c:v>
                </c:pt>
                <c:pt idx="2">
                  <c:v>1.72727272727273</c:v>
                </c:pt>
                <c:pt idx="3">
                  <c:v>1.1818181818181801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7-E340-AC42-3020B9311C9C}"/>
            </c:ext>
          </c:extLst>
        </c:ser>
        <c:ser>
          <c:idx val="2"/>
          <c:order val="2"/>
          <c:tx>
            <c:strRef>
              <c:f>'[Final to be sent to Bolu (1).xlsm]Slide 3'!$A$2346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3'!$B$2346:$E$2346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7-E340-AC42-3020B9311C9C}"/>
            </c:ext>
          </c:extLst>
        </c:ser>
        <c:ser>
          <c:idx val="3"/>
          <c:order val="3"/>
          <c:tx>
            <c:strRef>
              <c:f>'[Final to be sent to Bolu (1).xlsm]Slide 3'!$A$2347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3'!$B$2347:$E$2347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27-E340-AC42-3020B9311C9C}"/>
            </c:ext>
          </c:extLst>
        </c:ser>
        <c:ser>
          <c:idx val="4"/>
          <c:order val="4"/>
          <c:tx>
            <c:strRef>
              <c:f>'[Final to be sent to Bolu (1).xlsm]Slide 3'!$A$2348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3'!$B$2348:$E$2348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27-E340-AC42-3020B9311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8275254"/>
        <c:axId val="702182350"/>
      </c:barChart>
      <c:catAx>
        <c:axId val="8827525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02182350"/>
        <c:crosses val="autoZero"/>
        <c:auto val="1"/>
        <c:lblAlgn val="ctr"/>
        <c:lblOffset val="100"/>
        <c:noMultiLvlLbl val="0"/>
      </c:catAx>
      <c:valAx>
        <c:axId val="70218235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827525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6f186bf-5c7c-4086-bb72-c7a5082260a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3'!$A$2086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BC8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3'!$B$2086:$F$2086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4-CC4B-8E34-9DA066636A18}"/>
            </c:ext>
          </c:extLst>
        </c:ser>
        <c:ser>
          <c:idx val="1"/>
          <c:order val="1"/>
          <c:tx>
            <c:strRef>
              <c:f>'Slide 3'!$A$2087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3'!$B$2087:$F$2087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4-CC4B-8E34-9DA066636A18}"/>
            </c:ext>
          </c:extLst>
        </c:ser>
        <c:ser>
          <c:idx val="2"/>
          <c:order val="2"/>
          <c:tx>
            <c:strRef>
              <c:f>'Slide 3'!$A$2088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3'!$B$2088:$F$2088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3.5</c:v>
                </c:pt>
                <c:pt idx="3">
                  <c:v>1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4-CC4B-8E34-9DA066636A18}"/>
            </c:ext>
          </c:extLst>
        </c:ser>
        <c:ser>
          <c:idx val="3"/>
          <c:order val="3"/>
          <c:tx>
            <c:strRef>
              <c:f>'Slide 3'!$A$2089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3'!$B$2089:$F$2089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4.5</c:v>
                </c:pt>
                <c:pt idx="3">
                  <c:v>1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4-CC4B-8E34-9DA066636A18}"/>
            </c:ext>
          </c:extLst>
        </c:ser>
        <c:ser>
          <c:idx val="4"/>
          <c:order val="4"/>
          <c:tx>
            <c:strRef>
              <c:f>'Slide 3'!$A$2090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3'!$B$2090:$F$2090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1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84-CC4B-8E34-9DA066636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1782464"/>
        <c:axId val="1101763104"/>
      </c:barChart>
      <c:catAx>
        <c:axId val="11017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1763104"/>
        <c:crosses val="autoZero"/>
        <c:auto val="1"/>
        <c:lblAlgn val="ctr"/>
        <c:lblOffset val="100"/>
        <c:noMultiLvlLbl val="0"/>
      </c:catAx>
      <c:valAx>
        <c:axId val="11017631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17824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A8B2F-8471-2E4A-88C5-BD15C0F870C9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C450F-CA3D-024B-821D-F2D4A858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8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6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" name="Chart 595"/>
          <p:cNvGraphicFramePr/>
          <p:nvPr/>
        </p:nvGraphicFramePr>
        <p:xfrm>
          <a:off x="1524000" y="17062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Sri Lanka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827405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Sri Lanka’s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Sri Lanka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6848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751800" y="2192074"/>
            <a:ext cx="1817370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Sri Lanka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Sri Lanka’s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597" name="Chart 596"/>
          <p:cNvGraphicFramePr/>
          <p:nvPr/>
        </p:nvGraphicFramePr>
        <p:xfrm>
          <a:off x="1524000" y="14268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" name="Chart 597"/>
          <p:cNvGraphicFramePr/>
          <p:nvPr/>
        </p:nvGraphicFramePr>
        <p:xfrm>
          <a:off x="1524000" y="171005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Sri Lanka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Sri Lanka’s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1619" y="1501421"/>
            <a:ext cx="2095629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Sri Lanka’s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500697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Sri Lanka's overall score increased from 2014 to 2020, then it decreased in 2022 due to a failure to reduce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affordability and a decrease in the tax share of price.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C427E3-FFEC-B193-2B51-97B850A82E3B}"/>
              </a:ext>
            </a:extLst>
          </p:cNvPr>
          <p:cNvGraphicFramePr>
            <a:graphicFrameLocks/>
          </p:cNvGraphicFramePr>
          <p:nvPr/>
        </p:nvGraphicFramePr>
        <p:xfrm>
          <a:off x="1524000" y="167239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Sri Lanka, 2022</vt:lpstr>
      <vt:lpstr>How does Sri Lanka compare to other countries?</vt:lpstr>
      <vt:lpstr>How does Sri Lanka compare to other countries?</vt:lpstr>
      <vt:lpstr>Sri Lanka’s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2025-04-10T18:00:31Z</dcterms:created>
  <dcterms:modified xsi:type="dcterms:W3CDTF">2025-04-10T18:00:53Z</dcterms:modified>
</cp:coreProperties>
</file>