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670" r:id="rId2"/>
    <p:sldId id="671" r:id="rId3"/>
    <p:sldId id="672" r:id="rId4"/>
    <p:sldId id="6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78-5E49-8684-75597447F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3'!$B$2104:$F$2104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8-5E49-8684-75597447F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47644442"/>
        <c:axId val="217441461"/>
      </c:barChart>
      <c:catAx>
        <c:axId val="9476444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17441461"/>
        <c:crosses val="autoZero"/>
        <c:auto val="1"/>
        <c:lblAlgn val="ctr"/>
        <c:lblOffset val="100"/>
        <c:noMultiLvlLbl val="0"/>
      </c:catAx>
      <c:valAx>
        <c:axId val="21744146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4764444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ff4371c-18b4-431a-9b1a-8b2d3bf5ab2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0-8349-9760-9156090E02F1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3'!$A$2106:$A$2110</c:f>
              <c:strCache>
                <c:ptCount val="5"/>
                <c:pt idx="0">
                  <c:v>Saint Lucia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3'!$F$2106:$F$2110</c:f>
              <c:numCache>
                <c:formatCode>General</c:formatCode>
                <c:ptCount val="5"/>
                <c:pt idx="0" formatCode="0.00">
                  <c:v>2</c:v>
                </c:pt>
                <c:pt idx="1">
                  <c:v>1.9696969696969699</c:v>
                </c:pt>
                <c:pt idx="2">
                  <c:v>1.984375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0-8349-9760-9156090E02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9578274"/>
        <c:axId val="429719016"/>
      </c:barChart>
      <c:catAx>
        <c:axId val="6957827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29719016"/>
        <c:crosses val="autoZero"/>
        <c:auto val="1"/>
        <c:lblAlgn val="ctr"/>
        <c:lblOffset val="100"/>
        <c:noMultiLvlLbl val="0"/>
      </c:catAx>
      <c:valAx>
        <c:axId val="4297190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957827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89d4e12-5884-4234-b9cd-042fda823a1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3'!$A$2106</c:f>
              <c:strCache>
                <c:ptCount val="1"/>
                <c:pt idx="0">
                  <c:v>Saint Lucia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3'!$B$2106:$E$2106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3-9F44-ADB1-64CA1861F97B}"/>
            </c:ext>
          </c:extLst>
        </c:ser>
        <c:ser>
          <c:idx val="1"/>
          <c:order val="1"/>
          <c:tx>
            <c:strRef>
              <c:f>'[Final to be sent to Bolu (1).xlsm]Slide 3'!$A$2107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3'!$B$2107:$E$2107</c:f>
              <c:numCache>
                <c:formatCode>General</c:formatCode>
                <c:ptCount val="4"/>
                <c:pt idx="0">
                  <c:v>2.5454545454545499</c:v>
                </c:pt>
                <c:pt idx="1">
                  <c:v>0.32352941176470601</c:v>
                </c:pt>
                <c:pt idx="2">
                  <c:v>1.6</c:v>
                </c:pt>
                <c:pt idx="3">
                  <c:v>3.28571428571429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3-9F44-ADB1-64CA1861F97B}"/>
            </c:ext>
          </c:extLst>
        </c:ser>
        <c:ser>
          <c:idx val="2"/>
          <c:order val="2"/>
          <c:tx>
            <c:strRef>
              <c:f>'[Final to be sent to Bolu (1).xlsm]Slide 3'!$A$2108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3'!$B$2108:$E$2108</c:f>
              <c:numCache>
                <c:formatCode>General</c:formatCode>
                <c:ptCount val="4"/>
                <c:pt idx="0">
                  <c:v>2.2708333333333299</c:v>
                </c:pt>
                <c:pt idx="1">
                  <c:v>0.63461538461538503</c:v>
                </c:pt>
                <c:pt idx="2">
                  <c:v>2.1226415094339601</c:v>
                </c:pt>
                <c:pt idx="3">
                  <c:v>3.0188679245282999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3-9F44-ADB1-64CA1861F97B}"/>
            </c:ext>
          </c:extLst>
        </c:ser>
        <c:ser>
          <c:idx val="3"/>
          <c:order val="3"/>
          <c:tx>
            <c:strRef>
              <c:f>'[Final to be sent to Bolu (1).xlsm]Slide 3'!$A$2109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3'!$B$2109:$E$2109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F3-9F44-ADB1-64CA1861F97B}"/>
            </c:ext>
          </c:extLst>
        </c:ser>
        <c:ser>
          <c:idx val="4"/>
          <c:order val="4"/>
          <c:tx>
            <c:strRef>
              <c:f>'[Final to be sent to Bolu (1).xlsm]Slide 3'!$A$2110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3'!$B$2110:$E$2110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F3-9F44-ADB1-64CA1861F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4414624"/>
        <c:axId val="297228656"/>
      </c:barChart>
      <c:catAx>
        <c:axId val="8441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97228656"/>
        <c:crosses val="autoZero"/>
        <c:auto val="1"/>
        <c:lblAlgn val="ctr"/>
        <c:lblOffset val="100"/>
        <c:noMultiLvlLbl val="0"/>
      </c:catAx>
      <c:valAx>
        <c:axId val="2972286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4414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261428b-ec87-418a-88b8-e284f79e465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3'!$A$2100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3'!$B$2100:$F$2100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8-ED49-9A48-0099A4E86B1A}"/>
            </c:ext>
          </c:extLst>
        </c:ser>
        <c:ser>
          <c:idx val="1"/>
          <c:order val="1"/>
          <c:tx>
            <c:strRef>
              <c:f>'[Final to be sent to Bolu (1).xlsm]Slide 3'!$A$2101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3'!$B$2101:$F$2101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8-ED49-9A48-0099A4E86B1A}"/>
            </c:ext>
          </c:extLst>
        </c:ser>
        <c:ser>
          <c:idx val="2"/>
          <c:order val="2"/>
          <c:tx>
            <c:strRef>
              <c:f>'[Final to be sent to Bolu (1).xlsm]Slide 3'!$A$2102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3'!$B$2102:$F$2102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1.5</c:v>
                </c:pt>
                <c:pt idx="3">
                  <c:v>4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D8-ED49-9A48-0099A4E86B1A}"/>
            </c:ext>
          </c:extLst>
        </c:ser>
        <c:ser>
          <c:idx val="3"/>
          <c:order val="3"/>
          <c:tx>
            <c:strRef>
              <c:f>'[Final to be sent to Bolu (1).xlsm]Slide 3'!$A$2103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3'!$B$2103:$F$2103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D8-ED49-9A48-0099A4E86B1A}"/>
            </c:ext>
          </c:extLst>
        </c:ser>
        <c:ser>
          <c:idx val="4"/>
          <c:order val="4"/>
          <c:tx>
            <c:strRef>
              <c:f>'[Final to be sent to Bolu (1).xlsm]Slide 3'!$A$2104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3'!$B$2104:$F$2104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D8-ED49-9A48-0099A4E86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61322634"/>
        <c:axId val="871921028"/>
      </c:barChart>
      <c:catAx>
        <c:axId val="66132263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71921028"/>
        <c:crosses val="autoZero"/>
        <c:auto val="1"/>
        <c:lblAlgn val="ctr"/>
        <c:lblOffset val="100"/>
        <c:noMultiLvlLbl val="0"/>
      </c:catAx>
      <c:valAx>
        <c:axId val="8719210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6132263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d54fcfd-0c1a-4fc2-ad4b-499fdc60f966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A419-E7B3-0746-A571-A8D6A8DC6D7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89B4-DCA2-2448-BA14-A90CFE3F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9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0" y="168338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Saint Lucia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Saint Lucia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551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Saint Lucia’s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83582" y="27311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562020" y="2326415"/>
            <a:ext cx="2208080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Saint Lucia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Saint Lucia’s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524000" y="15709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" name="Chart 537"/>
          <p:cNvGraphicFramePr/>
          <p:nvPr/>
        </p:nvGraphicFramePr>
        <p:xfrm>
          <a:off x="1524000" y="149352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Saint Lucia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Saint Lucia’s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90" y="1572930"/>
            <a:ext cx="2038077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Saint Lucia’s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636688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68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Saint Lucia's overall score fluctuated and remained relatively constant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decrease in the tax share of price while there was an increase in the cigarette price and the affordability.</a:t>
                      </a:r>
                      <a:endParaRPr sz="1600" b="1" i="0" dirty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9" name="Chart 538"/>
          <p:cNvGraphicFramePr/>
          <p:nvPr/>
        </p:nvGraphicFramePr>
        <p:xfrm>
          <a:off x="1524000" y="147891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Saint Lucia, 2022</vt:lpstr>
      <vt:lpstr>How does Saint Lucia compare to other countries?</vt:lpstr>
      <vt:lpstr>How does Saint Lucia compare to other countries?</vt:lpstr>
      <vt:lpstr>Saint Lucia’s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2025-04-10T17:17:48Z</dcterms:created>
  <dcterms:modified xsi:type="dcterms:W3CDTF">2025-04-10T17:18:09Z</dcterms:modified>
</cp:coreProperties>
</file>