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80" r:id="rId2"/>
    <p:sldId id="481" r:id="rId3"/>
    <p:sldId id="482" r:id="rId4"/>
    <p:sldId id="4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wnloads/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00-0844-AF56-EFD1C818FE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3'!$B$2090:$F$2090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00-0844-AF56-EFD1C818FE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44993050"/>
        <c:axId val="719861102"/>
      </c:barChart>
      <c:catAx>
        <c:axId val="34499305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19861102"/>
        <c:crosses val="autoZero"/>
        <c:auto val="1"/>
        <c:lblAlgn val="ctr"/>
        <c:lblOffset val="100"/>
        <c:noMultiLvlLbl val="0"/>
      </c:catAx>
      <c:valAx>
        <c:axId val="71986110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4499305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1f23de6-eb71-4703-af94-bdf27fbe7519}"/>
      </c:ext>
    </c:extLst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5-5D47-A6BE-C2F6A1647F5F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3'!$A$2092:$A$2096</c:f>
              <c:strCache>
                <c:ptCount val="5"/>
                <c:pt idx="0">
                  <c:v>Saint Kitts and Nevis</c:v>
                </c:pt>
                <c:pt idx="1">
                  <c:v>Region of the Americas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3'!$F$2092:$F$2096</c:f>
              <c:numCache>
                <c:formatCode>General</c:formatCode>
                <c:ptCount val="5"/>
                <c:pt idx="0" formatCode="0.00">
                  <c:v>1</c:v>
                </c:pt>
                <c:pt idx="1">
                  <c:v>1.9696969696969699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5-5D47-A6BE-C2F6A1647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18686468"/>
        <c:axId val="576754254"/>
      </c:barChart>
      <c:catAx>
        <c:axId val="186864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76754254"/>
        <c:crosses val="autoZero"/>
        <c:auto val="1"/>
        <c:lblAlgn val="ctr"/>
        <c:lblOffset val="100"/>
        <c:noMultiLvlLbl val="0"/>
      </c:catAx>
      <c:valAx>
        <c:axId val="57675425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86864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17c6933-9c0c-4909-bbfe-ca768c253ac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3'!$A$2092</c:f>
              <c:strCache>
                <c:ptCount val="1"/>
                <c:pt idx="0">
                  <c:v>Saint Kitts and Nevis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3'!$B$2092:$E$2092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5-8C44-9355-D447A9E079F0}"/>
            </c:ext>
          </c:extLst>
        </c:ser>
        <c:ser>
          <c:idx val="1"/>
          <c:order val="1"/>
          <c:tx>
            <c:strRef>
              <c:f>'[Final to be sent to Bolu (1).xlsm]Slide 3'!$A$2093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3'!$B$2093:$E$2093</c:f>
              <c:numCache>
                <c:formatCode>General</c:formatCode>
                <c:ptCount val="4"/>
                <c:pt idx="0">
                  <c:v>2.5454545454545499</c:v>
                </c:pt>
                <c:pt idx="1">
                  <c:v>0.32352941176470601</c:v>
                </c:pt>
                <c:pt idx="2">
                  <c:v>1.6</c:v>
                </c:pt>
                <c:pt idx="3">
                  <c:v>3.28571428571429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5-8C44-9355-D447A9E079F0}"/>
            </c:ext>
          </c:extLst>
        </c:ser>
        <c:ser>
          <c:idx val="2"/>
          <c:order val="2"/>
          <c:tx>
            <c:strRef>
              <c:f>'[Final to be sent to Bolu (1).xlsm]Slide 3'!$A$2094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3'!$B$2094:$E$2094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55-8C44-9355-D447A9E079F0}"/>
            </c:ext>
          </c:extLst>
        </c:ser>
        <c:ser>
          <c:idx val="3"/>
          <c:order val="3"/>
          <c:tx>
            <c:strRef>
              <c:f>'[Final to be sent to Bolu (1).xlsm]Slide 3'!$A$2095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3'!$B$2095:$E$2095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55-8C44-9355-D447A9E079F0}"/>
            </c:ext>
          </c:extLst>
        </c:ser>
        <c:ser>
          <c:idx val="4"/>
          <c:order val="4"/>
          <c:tx>
            <c:strRef>
              <c:f>'[Final to be sent to Bolu (1).xlsm]Slide 3'!$A$2096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3'!$B$2096:$E$2096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55-8C44-9355-D447A9E07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376925710"/>
        <c:axId val="705966796"/>
      </c:barChart>
      <c:catAx>
        <c:axId val="37692571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05966796"/>
        <c:crosses val="autoZero"/>
        <c:auto val="1"/>
        <c:lblAlgn val="ctr"/>
        <c:lblOffset val="100"/>
        <c:noMultiLvlLbl val="0"/>
      </c:catAx>
      <c:valAx>
        <c:axId val="7059667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7692571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face6a1-a12f-49eb-ad66-1628bf69dff4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3'!$C$2098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BC8E3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3'!$D$2098:$H$2098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9-EC40-8391-0CED7B25FD8B}"/>
            </c:ext>
          </c:extLst>
        </c:ser>
        <c:ser>
          <c:idx val="1"/>
          <c:order val="1"/>
          <c:tx>
            <c:strRef>
              <c:f>'Slide 3'!$C$2099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3'!$D$2099:$H$2099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9-EC40-8391-0CED7B25FD8B}"/>
            </c:ext>
          </c:extLst>
        </c:ser>
        <c:ser>
          <c:idx val="2"/>
          <c:order val="2"/>
          <c:tx>
            <c:strRef>
              <c:f>'Slide 3'!$C$2100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3'!$D$2100:$H$2100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49-EC40-8391-0CED7B25FD8B}"/>
            </c:ext>
          </c:extLst>
        </c:ser>
        <c:ser>
          <c:idx val="3"/>
          <c:order val="3"/>
          <c:tx>
            <c:strRef>
              <c:f>'Slide 3'!$C$2101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3'!$D$2101:$H$2101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49-EC40-8391-0CED7B25F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8960016"/>
        <c:axId val="1518961792"/>
      </c:barChart>
      <c:catAx>
        <c:axId val="151896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8961792"/>
        <c:crosses val="autoZero"/>
        <c:auto val="1"/>
        <c:lblAlgn val="ctr"/>
        <c:lblOffset val="100"/>
        <c:noMultiLvlLbl val="0"/>
      </c:catAx>
      <c:valAx>
        <c:axId val="151896179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8960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FDD04-8F02-EE48-9965-45D5CD82F76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61CF-A1F2-2143-BA40-8A9F398B2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6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6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6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7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5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9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" name="Chart 531"/>
          <p:cNvGraphicFramePr/>
          <p:nvPr/>
        </p:nvGraphicFramePr>
        <p:xfrm>
          <a:off x="1524000" y="173863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Saint Kitts and Nevis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Saint Kitts and Nevis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’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55122"/>
            <a:ext cx="11722100" cy="58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Saint Kitts and Nevis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61161" y="26848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134941" y="2813964"/>
            <a:ext cx="3015483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649" y="309438"/>
            <a:ext cx="11598702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Saint Kitts and Nevis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859308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Saint Kitts and Nevis’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533" name="Chart 532"/>
          <p:cNvGraphicFramePr/>
          <p:nvPr/>
        </p:nvGraphicFramePr>
        <p:xfrm>
          <a:off x="1524000" y="144081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4" name="Chart 533"/>
          <p:cNvGraphicFramePr/>
          <p:nvPr/>
        </p:nvGraphicFramePr>
        <p:xfrm>
          <a:off x="1524000" y="167871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7392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Saint Kitts and Nevis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275" y="1069825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Saint Kitts and Nevis’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7918" y="1851491"/>
            <a:ext cx="2161540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&amp;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204" y="344696"/>
            <a:ext cx="11373593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Saint Kitts and Nevis’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622865325"/>
              </p:ext>
            </p:extLst>
          </p:nvPr>
        </p:nvGraphicFramePr>
        <p:xfrm>
          <a:off x="469900" y="993360"/>
          <a:ext cx="10972800" cy="500697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268">
                <a:tc>
                  <a:txBody>
                    <a:bodyPr/>
                    <a:lstStyle/>
                    <a:p>
                      <a:pPr algn="l" fontAlgn="t"/>
                      <a:r>
                        <a:rPr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Saint Kitts and Nevis's overall score remained unchanged over time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due to no change in the component scores. Tax share and Affordability change scores were </a:t>
                      </a:r>
                      <a:r>
                        <a:rPr lang="en-US" sz="1600" b="1" i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not available.</a:t>
                      </a:r>
                      <a:endParaRPr sz="1600" b="1" i="0" dirty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F05C77-449E-8FA9-5388-06421702E0A1}"/>
              </a:ext>
            </a:extLst>
          </p:cNvPr>
          <p:cNvGraphicFramePr>
            <a:graphicFrameLocks/>
          </p:cNvGraphicFramePr>
          <p:nvPr/>
        </p:nvGraphicFramePr>
        <p:xfrm>
          <a:off x="1524000" y="149945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261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Saint Kitts and Nevis, 2022</vt:lpstr>
      <vt:lpstr>How does Saint Kitts and Nevis compare to other countries?</vt:lpstr>
      <vt:lpstr>How does Saint Kitts and Nevis compare to other countries?</vt:lpstr>
      <vt:lpstr>Saint Kitts and Nevis’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2</cp:revision>
  <dcterms:created xsi:type="dcterms:W3CDTF">2025-04-10T18:45:31Z</dcterms:created>
  <dcterms:modified xsi:type="dcterms:W3CDTF">2025-04-10T18:48:39Z</dcterms:modified>
</cp:coreProperties>
</file>