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"/>
  </p:notesMasterIdLst>
  <p:sldIdLst>
    <p:sldId id="395" r:id="rId2"/>
    <p:sldId id="396" r:id="rId3"/>
    <p:sldId id="397" r:id="rId4"/>
    <p:sldId id="39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4061677-E6DB-BC3A-2E13-EDACCD741994}" name="Boluwatife Aderounmu" initials="" userId="S::baderou1@jh.edu::7bc63270-0949-47de-8396-69706221b4bb" providerId="AD"/>
  <p188:author id="{BEDA8EC2-1DF4-0A2D-CB98-30C34E806DAC}" name="Margaret Dorokhina" initials="" userId="S::mdorokh1@jh.edu::a82f5cde-f247-4d38-846d-2ab4f11db5f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10"/>
    <p:restoredTop sz="94682"/>
  </p:normalViewPr>
  <p:slideViewPr>
    <p:cSldViewPr snapToGrid="0">
      <p:cViewPr varScale="1">
        <p:scale>
          <a:sx n="93" d="100"/>
          <a:sy n="93" d="100"/>
        </p:scale>
        <p:origin x="216" y="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8/10/relationships/authors" Target="authors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boluwatifeaderounmu/Documents/Scorecard2014_2020_for%20pp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boluwatifeaderounmu/Documents/Scorecard2014_2020_for%20pp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boluwatifeaderounmu/Documents/Scorecard2014_2020_for%20ppt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boluwatifeaderounmu/Documents/Scorecard2014_2020_for%20ppt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98BBE3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196EB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FE2-B24F-B945-838E4BA96BA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('Slide 3'!$B$1,'Slide 3'!$C$1,'Slide 3'!$D$1,'Slide 3'!$E$1,'Slide 3'!$E$881)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'Slide 3'!$B$915:$F$915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4</c:v>
                </c:pt>
                <c:pt idx="3">
                  <c:v>2</c:v>
                </c:pt>
                <c:pt idx="4" formatCode="0.00">
                  <c:v>1.75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E2-B24F-B945-838E4BA96BA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7820960"/>
        <c:axId val="709816560"/>
      </c:barChart>
      <c:catAx>
        <c:axId val="117820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9816560"/>
        <c:crosses val="autoZero"/>
        <c:auto val="1"/>
        <c:lblAlgn val="ctr"/>
        <c:lblOffset val="100"/>
        <c:noMultiLvlLbl val="0"/>
      </c:catAx>
      <c:valAx>
        <c:axId val="709816560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820960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98BBE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196EB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5AE-FF45-86AD-E8725509D8A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('Slide 3'!$A$910,'Slide 3'!$A$919,'Slide 3'!$A$920,'Slide 3'!$A$921,'Slide 3'!$A$922)</c:f>
              <c:strCache>
                <c:ptCount val="5"/>
                <c:pt idx="0">
                  <c:v>Comoros</c:v>
                </c:pt>
                <c:pt idx="1">
                  <c:v>African region average</c:v>
                </c:pt>
                <c:pt idx="2">
                  <c:v>Lower middle-income group average</c:v>
                </c:pt>
                <c:pt idx="3">
                  <c:v>Global average</c:v>
                </c:pt>
                <c:pt idx="4">
                  <c:v>Top performing countries average</c:v>
                </c:pt>
              </c:strCache>
            </c:strRef>
          </c:cat>
          <c:val>
            <c:numRef>
              <c:f>'Slide 3'!$B$917:$F$917</c:f>
              <c:numCache>
                <c:formatCode>0.00</c:formatCode>
                <c:ptCount val="5"/>
                <c:pt idx="0">
                  <c:v>1.75</c:v>
                </c:pt>
                <c:pt idx="1">
                  <c:v>1.53</c:v>
                </c:pt>
                <c:pt idx="2" formatCode="General">
                  <c:v>1.49</c:v>
                </c:pt>
                <c:pt idx="3" formatCode="General">
                  <c:v>1.99</c:v>
                </c:pt>
                <c:pt idx="4" formatCode="General">
                  <c:v>4.13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AE-FF45-86AD-E8725509D8A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33945039"/>
        <c:axId val="510521216"/>
      </c:barChart>
      <c:catAx>
        <c:axId val="18339450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0521216"/>
        <c:crosses val="autoZero"/>
        <c:auto val="1"/>
        <c:lblAlgn val="ctr"/>
        <c:lblOffset val="100"/>
        <c:noMultiLvlLbl val="0"/>
      </c:catAx>
      <c:valAx>
        <c:axId val="510521216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3945039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'Slide 3'!$A$910</c:f>
              <c:strCache>
                <c:ptCount val="1"/>
                <c:pt idx="0">
                  <c:v>Comoros</c:v>
                </c:pt>
              </c:strCache>
            </c:strRef>
          </c:tx>
          <c:spPr>
            <a:solidFill>
              <a:srgbClr val="196EB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('Slide 3'!$B$1,'Slide 3'!$C$1,'Slide 3'!$D$1,'Slide 3'!$E$1)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</c:strRef>
          </c:cat>
          <c:val>
            <c:numRef>
              <c:f>'Slide 3'!$B$918:$E$918</c:f>
              <c:numCache>
                <c:formatCode>General</c:formatCode>
                <c:ptCount val="4"/>
                <c:pt idx="0">
                  <c:v>1</c:v>
                </c:pt>
                <c:pt idx="1">
                  <c:v>0</c:v>
                </c:pt>
                <c:pt idx="2">
                  <c:v>4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4C-0B48-BE4A-829EAC5B45DD}"/>
            </c:ext>
          </c:extLst>
        </c:ser>
        <c:ser>
          <c:idx val="1"/>
          <c:order val="1"/>
          <c:tx>
            <c:strRef>
              <c:f>'Slide 3'!$A$919</c:f>
              <c:strCache>
                <c:ptCount val="1"/>
                <c:pt idx="0">
                  <c:v>African region average</c:v>
                </c:pt>
              </c:strCache>
            </c:strRef>
          </c:tx>
          <c:spPr>
            <a:solidFill>
              <a:srgbClr val="CBA745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('Slide 3'!$B$1,'Slide 3'!$C$1,'Slide 3'!$D$1,'Slide 3'!$E$1)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</c:strRef>
          </c:cat>
          <c:val>
            <c:numRef>
              <c:f>'Slide 3'!$B$919:$E$919</c:f>
              <c:numCache>
                <c:formatCode>General</c:formatCode>
                <c:ptCount val="4"/>
                <c:pt idx="0">
                  <c:v>1.44</c:v>
                </c:pt>
                <c:pt idx="1">
                  <c:v>0.66</c:v>
                </c:pt>
                <c:pt idx="2">
                  <c:v>1.03</c:v>
                </c:pt>
                <c:pt idx="3">
                  <c:v>2.98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D4C-0B48-BE4A-829EAC5B45DD}"/>
            </c:ext>
          </c:extLst>
        </c:ser>
        <c:ser>
          <c:idx val="2"/>
          <c:order val="2"/>
          <c:tx>
            <c:strRef>
              <c:f>'Slide 3'!$A$920</c:f>
              <c:strCache>
                <c:ptCount val="1"/>
                <c:pt idx="0">
                  <c:v>Lower middle-income group average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('Slide 3'!$B$1,'Slide 3'!$C$1,'Slide 3'!$D$1,'Slide 3'!$E$1)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</c:strRef>
          </c:cat>
          <c:val>
            <c:numRef>
              <c:f>'Slide 3'!$B$920:$E$920</c:f>
              <c:numCache>
                <c:formatCode>General</c:formatCode>
                <c:ptCount val="4"/>
                <c:pt idx="0">
                  <c:v>1.6938775510204083</c:v>
                </c:pt>
                <c:pt idx="1">
                  <c:v>0.58490566037735847</c:v>
                </c:pt>
                <c:pt idx="2">
                  <c:v>1.3365384615384615</c:v>
                </c:pt>
                <c:pt idx="3">
                  <c:v>2.3846153846153846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D4C-0B48-BE4A-829EAC5B45DD}"/>
            </c:ext>
          </c:extLst>
        </c:ser>
        <c:ser>
          <c:idx val="3"/>
          <c:order val="3"/>
          <c:tx>
            <c:strRef>
              <c:f>'Slide 3'!$A$921</c:f>
              <c:strCache>
                <c:ptCount val="1"/>
                <c:pt idx="0">
                  <c:v>Global average</c:v>
                </c:pt>
              </c:strCache>
            </c:strRef>
          </c:tx>
          <c:spPr>
            <a:solidFill>
              <a:srgbClr val="98BBE3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('Slide 3'!$B$1,'Slide 3'!$C$1,'Slide 3'!$D$1,'Slide 3'!$E$1)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</c:strRef>
          </c:cat>
          <c:val>
            <c:numRef>
              <c:f>'Slide 3'!$B$921:$E$921</c:f>
              <c:numCache>
                <c:formatCode>General</c:formatCode>
                <c:ptCount val="4"/>
                <c:pt idx="0">
                  <c:v>2.37</c:v>
                </c:pt>
                <c:pt idx="1">
                  <c:v>0.55000000000000004</c:v>
                </c:pt>
                <c:pt idx="2">
                  <c:v>2.17</c:v>
                </c:pt>
                <c:pt idx="3">
                  <c:v>2.91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D4C-0B48-BE4A-829EAC5B45DD}"/>
            </c:ext>
          </c:extLst>
        </c:ser>
        <c:ser>
          <c:idx val="4"/>
          <c:order val="4"/>
          <c:tx>
            <c:strRef>
              <c:f>'Slide 3'!$A$922</c:f>
              <c:strCache>
                <c:ptCount val="1"/>
                <c:pt idx="0">
                  <c:v>Top performing countries average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('Slide 3'!$B$1,'Slide 3'!$C$1,'Slide 3'!$D$1,'Slide 3'!$E$1)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</c:strRef>
          </c:cat>
          <c:val>
            <c:numRef>
              <c:f>'Slide 3'!$B$922:$E$922</c:f>
              <c:numCache>
                <c:formatCode>General</c:formatCode>
                <c:ptCount val="4"/>
                <c:pt idx="0">
                  <c:v>5</c:v>
                </c:pt>
                <c:pt idx="1">
                  <c:v>3.5</c:v>
                </c:pt>
                <c:pt idx="2">
                  <c:v>4.5</c:v>
                </c:pt>
                <c:pt idx="3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D4C-0B48-BE4A-829EAC5B45D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68641440"/>
        <c:axId val="1282331808"/>
      </c:barChart>
      <c:catAx>
        <c:axId val="268641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82331808"/>
        <c:crosses val="autoZero"/>
        <c:auto val="1"/>
        <c:lblAlgn val="ctr"/>
        <c:lblOffset val="100"/>
        <c:noMultiLvlLbl val="0"/>
      </c:catAx>
      <c:valAx>
        <c:axId val="1282331808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8641440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'Slide 3'!$A$911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BAC7E2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('Slide 3'!$B$1,'Slide 3'!$C$1,'Slide 3'!$D$1,'Slide 3'!$E$1,'Slide 3'!$E$909)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'Slide 3'!$B$911:$F$911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1.5</c:v>
                </c:pt>
                <c:pt idx="3">
                  <c:v>2</c:v>
                </c:pt>
                <c:pt idx="4" formatCode="0.00">
                  <c:v>1.125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ED-3745-A897-1BF4CAD338B5}"/>
            </c:ext>
          </c:extLst>
        </c:ser>
        <c:ser>
          <c:idx val="1"/>
          <c:order val="1"/>
          <c:tx>
            <c:strRef>
              <c:f>'Slide 3'!$A$912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90A2D4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('Slide 3'!$B$1,'Slide 3'!$C$1,'Slide 3'!$D$1,'Slide 3'!$E$1,'Slide 3'!$E$909)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'Slide 3'!$B$912:$F$912</c:f>
              <c:numCache>
                <c:formatCode>General</c:formatCode>
                <c:ptCount val="5"/>
                <c:pt idx="0">
                  <c:v>2</c:v>
                </c:pt>
                <c:pt idx="1">
                  <c:v>0</c:v>
                </c:pt>
                <c:pt idx="2">
                  <c:v>0.5</c:v>
                </c:pt>
                <c:pt idx="3">
                  <c:v>2</c:v>
                </c:pt>
                <c:pt idx="4" formatCode="0.00">
                  <c:v>1.125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EED-3745-A897-1BF4CAD338B5}"/>
            </c:ext>
          </c:extLst>
        </c:ser>
        <c:ser>
          <c:idx val="2"/>
          <c:order val="2"/>
          <c:tx>
            <c:strRef>
              <c:f>'Slide 3'!$A$913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4472C4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('Slide 3'!$B$1,'Slide 3'!$C$1,'Slide 3'!$D$1,'Slide 3'!$E$1,'Slide 3'!$E$909)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'Slide 3'!$B$913:$F$913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3.5</c:v>
                </c:pt>
                <c:pt idx="3">
                  <c:v>2</c:v>
                </c:pt>
                <c:pt idx="4" formatCode="0.00">
                  <c:v>1.625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EED-3745-A897-1BF4CAD338B5}"/>
            </c:ext>
          </c:extLst>
        </c:ser>
        <c:ser>
          <c:idx val="3"/>
          <c:order val="3"/>
          <c:tx>
            <c:strRef>
              <c:f>'Slide 3'!$A$914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3A64AD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('Slide 3'!$B$1,'Slide 3'!$C$1,'Slide 3'!$D$1,'Slide 3'!$E$1,'Slide 3'!$E$909)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'Slide 3'!$B$914:$F$914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4</c:v>
                </c:pt>
                <c:pt idx="3">
                  <c:v>2</c:v>
                </c:pt>
                <c:pt idx="4" formatCode="0.00">
                  <c:v>1.75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EED-3745-A897-1BF4CAD338B5}"/>
            </c:ext>
          </c:extLst>
        </c:ser>
        <c:ser>
          <c:idx val="4"/>
          <c:order val="4"/>
          <c:tx>
            <c:strRef>
              <c:f>'Slide 3'!$A$915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('Slide 3'!$B$1,'Slide 3'!$C$1,'Slide 3'!$D$1,'Slide 3'!$E$1,'Slide 3'!$E$909)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'Slide 3'!$B$915:$F$915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4</c:v>
                </c:pt>
                <c:pt idx="3">
                  <c:v>2</c:v>
                </c:pt>
                <c:pt idx="4" formatCode="0.00">
                  <c:v>1.75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EED-3745-A897-1BF4CAD338B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28415040"/>
        <c:axId val="287033232"/>
      </c:barChart>
      <c:catAx>
        <c:axId val="328415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7033232"/>
        <c:crosses val="autoZero"/>
        <c:auto val="1"/>
        <c:lblAlgn val="ctr"/>
        <c:lblOffset val="100"/>
        <c:noMultiLvlLbl val="0"/>
      </c:catAx>
      <c:valAx>
        <c:axId val="287033232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8415040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491AEA-D8DE-3C43-AEBA-9BEEF0579EDD}" type="datetimeFigureOut">
              <a:rPr lang="en-US" smtClean="0"/>
              <a:t>2/3/25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1F4954-4DED-D443-9C5A-CFA904A4D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825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343875-28FE-D4D8-EBBB-4B6DB0CE92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0D57B44-D0CF-7EA4-B50C-AC7E74CE94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6A4BAC2-CFA8-C561-01A6-DE24800AB7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EF2B46-F79E-071C-4F3B-FE7FE02913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3708ED-68A9-D74E-AAE8-51DE614EFC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2582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3566446"/>
            <a:ext cx="12192000" cy="3291553"/>
          </a:xfrm>
          <a:prstGeom prst="rect">
            <a:avLst/>
          </a:prstGeom>
          <a:solidFill>
            <a:srgbClr val="B4C0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763107" y="4033943"/>
            <a:ext cx="10667104" cy="2173984"/>
          </a:xfrm>
        </p:spPr>
        <p:txBody>
          <a:bodyPr lIns="0" tIns="0" rIns="0" bIns="0" anchor="t" anchorCtr="0">
            <a:noAutofit/>
          </a:bodyPr>
          <a:lstStyle>
            <a:lvl1pPr>
              <a:defRPr sz="5333" b="1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761794" y="5801527"/>
            <a:ext cx="10668417" cy="812799"/>
          </a:xfrm>
        </p:spPr>
        <p:txBody>
          <a:bodyPr wrap="square" lIns="0" rIns="0" bIns="0"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667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dirty="0"/>
              <a:t>Click to edit speaker name/title</a:t>
            </a:r>
          </a:p>
          <a:p>
            <a:pPr lvl="0"/>
            <a:r>
              <a:rPr lang="en-US" dirty="0"/>
              <a:t>Date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0" y="0"/>
            <a:ext cx="12192000" cy="279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BCD5747-385E-473D-A08D-FC42F705F1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172" t="16589" r="7171" b="16312"/>
          <a:stretch/>
        </p:blipFill>
        <p:spPr>
          <a:xfrm>
            <a:off x="7388353" y="318789"/>
            <a:ext cx="3698697" cy="289731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A765CAE-3EA9-4B74-A145-9BAC5032804E}"/>
              </a:ext>
            </a:extLst>
          </p:cNvPr>
          <p:cNvSpPr/>
          <p:nvPr userDrawn="1"/>
        </p:nvSpPr>
        <p:spPr>
          <a:xfrm>
            <a:off x="609600" y="3459775"/>
            <a:ext cx="11582400" cy="106672"/>
          </a:xfrm>
          <a:prstGeom prst="rect">
            <a:avLst/>
          </a:prstGeom>
          <a:solidFill>
            <a:srgbClr val="344E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D4866BA-95FB-4DF0-B4EA-77AA9BEE511B}"/>
              </a:ext>
            </a:extLst>
          </p:cNvPr>
          <p:cNvSpPr/>
          <p:nvPr userDrawn="1"/>
        </p:nvSpPr>
        <p:spPr>
          <a:xfrm>
            <a:off x="0" y="3459775"/>
            <a:ext cx="609600" cy="106673"/>
          </a:xfrm>
          <a:prstGeom prst="rect">
            <a:avLst/>
          </a:prstGeom>
          <a:solidFill>
            <a:srgbClr val="EF89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500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F9C0EA-9880-479E-ACF7-534C7A064F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849" y="3566160"/>
            <a:ext cx="12192000" cy="329184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762448" y="3756412"/>
            <a:ext cx="10667104" cy="2885184"/>
          </a:xfrm>
        </p:spPr>
        <p:txBody>
          <a:bodyPr lIns="0" tIns="0" rIns="0" bIns="45720" anchor="ctr" anchorCtr="0">
            <a:noAutofit/>
          </a:bodyPr>
          <a:lstStyle>
            <a:lvl1pPr algn="ctr">
              <a:defRPr sz="5333" b="1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2192000" cy="279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2F96CB-95EF-4223-ABAF-E073EF067D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5413" t="16252" r="18073" b="42645"/>
          <a:stretch/>
        </p:blipFill>
        <p:spPr>
          <a:xfrm>
            <a:off x="5390462" y="741399"/>
            <a:ext cx="1411079" cy="218758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9BF8357-D1AF-4049-AC27-8E524D87E74A}"/>
              </a:ext>
            </a:extLst>
          </p:cNvPr>
          <p:cNvSpPr/>
          <p:nvPr userDrawn="1"/>
        </p:nvSpPr>
        <p:spPr>
          <a:xfrm>
            <a:off x="609600" y="3463501"/>
            <a:ext cx="11582400" cy="106672"/>
          </a:xfrm>
          <a:prstGeom prst="rect">
            <a:avLst/>
          </a:prstGeom>
          <a:solidFill>
            <a:srgbClr val="344E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ECED982-66FE-47DA-A518-F2729B9C5EC6}"/>
              </a:ext>
            </a:extLst>
          </p:cNvPr>
          <p:cNvSpPr/>
          <p:nvPr userDrawn="1"/>
        </p:nvSpPr>
        <p:spPr>
          <a:xfrm>
            <a:off x="-6850" y="3463501"/>
            <a:ext cx="623299" cy="114512"/>
          </a:xfrm>
          <a:prstGeom prst="rect">
            <a:avLst/>
          </a:prstGeom>
          <a:solidFill>
            <a:srgbClr val="EF89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058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With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09600" y="1358900"/>
            <a:ext cx="10972800" cy="1965667"/>
          </a:xfrm>
        </p:spPr>
        <p:txBody>
          <a:bodyPr>
            <a:spAutoFit/>
          </a:bodyPr>
          <a:lstStyle>
            <a:lvl1pPr>
              <a:defRPr sz="3333">
                <a:solidFill>
                  <a:srgbClr val="5C4F3D"/>
                </a:solidFill>
              </a:defRPr>
            </a:lvl1pPr>
            <a:lvl2pPr>
              <a:defRPr sz="3067">
                <a:solidFill>
                  <a:srgbClr val="5C4F3D"/>
                </a:solidFill>
              </a:defRPr>
            </a:lvl2pPr>
            <a:lvl3pPr>
              <a:defRPr sz="2667">
                <a:solidFill>
                  <a:srgbClr val="5C4F3D"/>
                </a:solidFill>
              </a:defRPr>
            </a:lvl3pPr>
            <a:lvl4pPr>
              <a:defRPr sz="2133">
                <a:solidFill>
                  <a:srgbClr val="5C4F3D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2534" y="6266720"/>
            <a:ext cx="474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743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Two S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58900"/>
            <a:ext cx="5384800" cy="2872581"/>
          </a:xfrm>
        </p:spPr>
        <p:txBody>
          <a:bodyPr>
            <a:spAutoFit/>
          </a:bodyPr>
          <a:lstStyle>
            <a:lvl1pPr>
              <a:defRPr sz="3333">
                <a:solidFill>
                  <a:schemeClr val="tx2"/>
                </a:solidFill>
              </a:defRPr>
            </a:lvl1pPr>
            <a:lvl2pPr>
              <a:defRPr sz="3067">
                <a:solidFill>
                  <a:schemeClr val="tx2"/>
                </a:solidFill>
              </a:defRPr>
            </a:lvl2pPr>
            <a:lvl3pPr>
              <a:defRPr sz="2667">
                <a:solidFill>
                  <a:schemeClr val="tx2"/>
                </a:solidFill>
              </a:defRPr>
            </a:lvl3pPr>
            <a:lvl4pPr>
              <a:defRPr sz="2133">
                <a:solidFill>
                  <a:schemeClr val="tx2"/>
                </a:solidFill>
              </a:defRPr>
            </a:lvl4pPr>
            <a:lvl5pPr>
              <a:defRPr sz="2133">
                <a:solidFill>
                  <a:schemeClr val="tx2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58900"/>
            <a:ext cx="5384800" cy="2872581"/>
          </a:xfrm>
        </p:spPr>
        <p:txBody>
          <a:bodyPr>
            <a:spAutoFit/>
          </a:bodyPr>
          <a:lstStyle>
            <a:lvl1pPr>
              <a:defRPr sz="3333">
                <a:solidFill>
                  <a:schemeClr val="tx2"/>
                </a:solidFill>
              </a:defRPr>
            </a:lvl1pPr>
            <a:lvl2pPr>
              <a:defRPr sz="3067">
                <a:solidFill>
                  <a:schemeClr val="tx2"/>
                </a:solidFill>
              </a:defRPr>
            </a:lvl2pPr>
            <a:lvl3pPr>
              <a:defRPr sz="2667">
                <a:solidFill>
                  <a:schemeClr val="tx2"/>
                </a:solidFill>
              </a:defRPr>
            </a:lvl3pPr>
            <a:lvl4pPr>
              <a:defRPr sz="2133">
                <a:solidFill>
                  <a:schemeClr val="tx2"/>
                </a:solidFill>
              </a:defRPr>
            </a:lvl4pPr>
            <a:lvl5pPr>
              <a:defRPr sz="2133">
                <a:solidFill>
                  <a:schemeClr val="tx2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2534" y="6280419"/>
            <a:ext cx="474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436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E227E-FE1A-F94C-B234-08B89A1E5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51C58-16CC-4E46-BE63-F53701B695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58901"/>
            <a:ext cx="10972800" cy="24088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DA856A-F125-904A-9120-269873263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23863-0AB4-A049-ABB7-F0E84241EEE9}" type="datetimeFigureOut">
              <a:rPr lang="en-US">
                <a:solidFill>
                  <a:prstClr val="black"/>
                </a:solidFill>
              </a:rPr>
              <a:pPr/>
              <a:t>2/3/25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C89B39-0ACE-964C-8EDD-23473ADA8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30CE90-2A13-D541-AEF2-EFF6F4902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F705C-BACA-534A-9DFA-51293FAA61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513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2C989-E4FD-4613-B34D-BC8CBD136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72515"/>
            <a:ext cx="3932237" cy="9848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q-A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825161-A0D0-4A10-AE13-79CF7EA666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92443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sq-A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E1E18D-9575-4DE0-AC81-A642005EE8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246221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59F80B-3DA6-400C-B8C5-F1B4F1789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D4232-A502-4A4D-87BD-822FF3B8981F}" type="datetimeFigureOut">
              <a:rPr lang="sq-AL">
                <a:solidFill>
                  <a:prstClr val="black"/>
                </a:solidFill>
              </a:rPr>
              <a:pPr/>
              <a:t>3.2.25</a:t>
            </a:fld>
            <a:endParaRPr lang="sq-AL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2FA2AD-BCB5-4882-875E-A1065088E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AB1437-BB36-4844-BD61-DA4F313A8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4A214-501D-4B88-AA50-BB3D4D9E2B7F}" type="slidenum">
              <a:rPr lang="sq-AL" smtClean="0"/>
              <a:pPr/>
              <a:t>‹#›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41062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842B7-7994-4CE2-88B6-602AD43A7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q-A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17C5B0-14D0-4986-A032-C6B71F1EA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D4232-A502-4A4D-87BD-822FF3B8981F}" type="datetimeFigureOut">
              <a:rPr lang="sq-AL">
                <a:solidFill>
                  <a:prstClr val="black"/>
                </a:solidFill>
              </a:rPr>
              <a:pPr/>
              <a:t>3.2.25</a:t>
            </a:fld>
            <a:endParaRPr lang="sq-AL">
              <a:solidFill>
                <a:prstClr val="black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CC85FE-AA03-4389-BDB1-B78433EED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>
              <a:solidFill>
                <a:prstClr val="black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EA1C15-C3C5-4275-8362-CCC3B5A85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4A214-501D-4B88-AA50-BB3D4D9E2B7F}" type="slidenum">
              <a:rPr lang="sq-AL" smtClean="0"/>
              <a:pPr/>
              <a:t>‹#›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647652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8362"/>
            <a:ext cx="10972800" cy="61555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89991"/>
            <a:ext cx="5386917" cy="984885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270837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189991"/>
            <a:ext cx="5389033" cy="984885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270837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0C04D-D8C4-408B-B280-53208A84F3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853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9952"/>
            <a:ext cx="10972800" cy="61555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2"/>
            <a:ext cx="5384800" cy="2921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2921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916489" y="6264067"/>
            <a:ext cx="2844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60957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752127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60957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-812800" y="6255240"/>
            <a:ext cx="2844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214AE64-5CF3-42E6-AACF-B7B30C1068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99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19676"/>
            <a:ext cx="10972800" cy="61555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58902"/>
            <a:ext cx="10972800" cy="2014911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4358" y="6263854"/>
            <a:ext cx="474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5C4F3D"/>
                </a:solidFill>
                <a:latin typeface="Arial"/>
                <a:cs typeface="Arial"/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09600" y="5"/>
            <a:ext cx="11582400" cy="106672"/>
          </a:xfrm>
          <a:prstGeom prst="rect">
            <a:avLst/>
          </a:prstGeom>
          <a:solidFill>
            <a:srgbClr val="344E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5"/>
            <a:ext cx="609600" cy="106673"/>
          </a:xfrm>
          <a:prstGeom prst="rect">
            <a:avLst/>
          </a:prstGeom>
          <a:solidFill>
            <a:srgbClr val="EF89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C3E7A9-7861-4583-814E-F10F58357217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1007287" y="5914321"/>
            <a:ext cx="780356" cy="69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377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 ftr="0" dt="0"/>
  <p:txStyles>
    <p:titleStyle>
      <a:lvl1pPr algn="l" defTabSz="609585" rtl="0" eaLnBrk="1" latinLnBrk="0" hangingPunct="1">
        <a:spcBef>
          <a:spcPct val="0"/>
        </a:spcBef>
        <a:buNone/>
        <a:defRPr sz="4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3333" kern="1200">
          <a:solidFill>
            <a:srgbClr val="5C4F3D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067" kern="1200">
          <a:solidFill>
            <a:srgbClr val="5C4F3D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rgbClr val="5C4F3D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400" kern="1200">
          <a:solidFill>
            <a:srgbClr val="5C4F3D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133" kern="1200">
          <a:solidFill>
            <a:srgbClr val="404040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tobacconomics.org/research/cigarette-tax-scorecard-3rd-edition/" TargetMode="External"/><Relationship Id="rId3" Type="http://schemas.openxmlformats.org/officeDocument/2006/relationships/image" Target="../media/image4.jpg"/><Relationship Id="rId7" Type="http://schemas.openxmlformats.org/officeDocument/2006/relationships/hyperlink" Target="https://twitter.com/Tobacconomics" TargetMode="Externa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tobacconomics.org/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tobacconomics.org/research/cigarette-tax-scorecard-3rd-edition/" TargetMode="External"/><Relationship Id="rId3" Type="http://schemas.openxmlformats.org/officeDocument/2006/relationships/image" Target="../media/image5.png"/><Relationship Id="rId7" Type="http://schemas.openxmlformats.org/officeDocument/2006/relationships/hyperlink" Target="https://twitter.com/Tobacconomics" TargetMode="Externa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tobacconomics.org/" TargetMode="External"/><Relationship Id="rId5" Type="http://schemas.openxmlformats.org/officeDocument/2006/relationships/image" Target="../media/image4.jp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tobacconomics.org/research/cigarette-tax-scorecard-3rd-edition/" TargetMode="External"/><Relationship Id="rId3" Type="http://schemas.openxmlformats.org/officeDocument/2006/relationships/image" Target="../media/image5.png"/><Relationship Id="rId7" Type="http://schemas.openxmlformats.org/officeDocument/2006/relationships/hyperlink" Target="https://twitter.com/Tobacconomics" TargetMode="Externa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tobacconomics.org/" TargetMode="External"/><Relationship Id="rId5" Type="http://schemas.openxmlformats.org/officeDocument/2006/relationships/image" Target="../media/image4.jp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chart" Target="../charts/chart4.xm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tobacconomics.org/research/cigarette-tax-scorecard-3rd-edition/" TargetMode="External"/><Relationship Id="rId5" Type="http://schemas.openxmlformats.org/officeDocument/2006/relationships/hyperlink" Target="https://twitter.com/Tobacconomics" TargetMode="External"/><Relationship Id="rId4" Type="http://schemas.openxmlformats.org/officeDocument/2006/relationships/hyperlink" Target="http://www.tobacconomics.org/" TargetMode="External"/><Relationship Id="rId9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3F1C98-7113-C657-321B-71FF3480BE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948FDC94-0DC2-9464-0BBC-75BD5FBA4F6E}"/>
              </a:ext>
            </a:extLst>
          </p:cNvPr>
          <p:cNvGraphicFramePr>
            <a:graphicFrameLocks/>
          </p:cNvGraphicFramePr>
          <p:nvPr/>
        </p:nvGraphicFramePr>
        <p:xfrm>
          <a:off x="1455232" y="1726529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8D9AE28B-6831-001C-39E4-7E5A4BD32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0617"/>
            <a:ext cx="10972800" cy="492443"/>
          </a:xfrm>
        </p:spPr>
        <p:txBody>
          <a:bodyPr/>
          <a:lstStyle/>
          <a:p>
            <a:r>
              <a:rPr lang="en-US" sz="3200" dirty="0">
                <a:solidFill>
                  <a:srgbClr val="0070C0"/>
                </a:solidFill>
                <a:latin typeface="Georgia" charset="0"/>
                <a:ea typeface="Georgia" charset="0"/>
                <a:cs typeface="Georgia" charset="0"/>
              </a:rPr>
              <a:t>Cigarette tax policies in Comoros, 2022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B6634E9-3DCE-D7AB-5685-21E4F2C0C2A4}"/>
              </a:ext>
            </a:extLst>
          </p:cNvPr>
          <p:cNvSpPr txBox="1"/>
          <p:nvPr/>
        </p:nvSpPr>
        <p:spPr>
          <a:xfrm>
            <a:off x="234950" y="715574"/>
            <a:ext cx="11957050" cy="248082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4 key tax components were assessed using a 5-point scale, with the overall score reflecting an average of Comoros’s component scores.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922622E-1EDC-545B-8EB6-D6C6A37ED145}"/>
              </a:ext>
            </a:extLst>
          </p:cNvPr>
          <p:cNvSpPr txBox="1"/>
          <p:nvPr/>
        </p:nvSpPr>
        <p:spPr>
          <a:xfrm>
            <a:off x="234950" y="1088447"/>
            <a:ext cx="11722100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The scores reflect the current strengths and opportunities in Comoros to further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increase tax revenue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and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improve health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.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0F83DEF-F478-8A18-B76F-18C6C0F7BA1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3D9942E-4D55-FADC-AF86-5345F25A3B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6AB3F60C-3448-960D-810A-4D9802C4FFEC}"/>
              </a:ext>
            </a:extLst>
          </p:cNvPr>
          <p:cNvSpPr/>
          <p:nvPr/>
        </p:nvSpPr>
        <p:spPr>
          <a:xfrm>
            <a:off x="9720038" y="2895600"/>
            <a:ext cx="1758387" cy="533400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OPPORTUNITY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for improvement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 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0830ADB-2B01-7444-B6DC-144A35E6D29C}"/>
              </a:ext>
            </a:extLst>
          </p:cNvPr>
          <p:cNvPicPr>
            <a:picLocks/>
          </p:cNvPicPr>
          <p:nvPr/>
        </p:nvPicPr>
        <p:blipFill rotWithShape="1">
          <a:blip r:embed="rId5"/>
          <a:srcRect l="2129" r="1654" b="26693"/>
          <a:stretch/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sp>
        <p:nvSpPr>
          <p:cNvPr id="10" name="4 Rectángulo">
            <a:extLst>
              <a:ext uri="{FF2B5EF4-FFF2-40B4-BE49-F238E27FC236}">
                <a16:creationId xmlns:a16="http://schemas.microsoft.com/office/drawing/2014/main" id="{85B8116B-CB70-FAC4-C009-01EDFA0BDA40}"/>
              </a:ext>
            </a:extLst>
          </p:cNvPr>
          <p:cNvSpPr/>
          <p:nvPr/>
        </p:nvSpPr>
        <p:spPr>
          <a:xfrm>
            <a:off x="2130375" y="6445090"/>
            <a:ext cx="79312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23" name="Up Arrow 22">
            <a:extLst>
              <a:ext uri="{FF2B5EF4-FFF2-40B4-BE49-F238E27FC236}">
                <a16:creationId xmlns:a16="http://schemas.microsoft.com/office/drawing/2014/main" id="{A88BFBD3-19B3-4406-1AA5-1D3C3B632CCF}"/>
              </a:ext>
            </a:extLst>
          </p:cNvPr>
          <p:cNvSpPr/>
          <p:nvPr/>
        </p:nvSpPr>
        <p:spPr>
          <a:xfrm>
            <a:off x="9019882" y="1889897"/>
            <a:ext cx="1127418" cy="2364603"/>
          </a:xfrm>
          <a:prstGeom prst="upArrow">
            <a:avLst>
              <a:gd name="adj1" fmla="val 50000"/>
              <a:gd name="adj2" fmla="val 52830"/>
            </a:avLst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2060"/>
            </a:solidFill>
          </a:ln>
          <a:effectLst>
            <a:outerShdw blurRad="50800" dist="38100" dir="2700000" algn="tl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193177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97AE88-2698-8747-D161-9A09E3ABBF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126367C-6725-CAAE-F2EC-227513E4E299}"/>
              </a:ext>
            </a:extLst>
          </p:cNvPr>
          <p:cNvGraphicFramePr>
            <a:graphicFrameLocks/>
          </p:cNvGraphicFramePr>
          <p:nvPr/>
        </p:nvGraphicFramePr>
        <p:xfrm>
          <a:off x="1524000" y="1514156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C71C1B33-1D7D-99F1-2CA6-2E5081CD5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0617"/>
            <a:ext cx="11389895" cy="492443"/>
          </a:xfrm>
        </p:spPr>
        <p:txBody>
          <a:bodyPr/>
          <a:lstStyle/>
          <a:p>
            <a:r>
              <a:rPr lang="en-US" sz="3200" dirty="0">
                <a:solidFill>
                  <a:srgbClr val="0070C0"/>
                </a:solidFill>
                <a:latin typeface="Georgia" charset="0"/>
                <a:ea typeface="Georgia" charset="0"/>
                <a:cs typeface="Georgia" charset="0"/>
              </a:rPr>
              <a:t>How does Comoros compare to other countries?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6C34C0D-33BB-88BF-FC7B-8AEAA428350F}"/>
              </a:ext>
            </a:extLst>
          </p:cNvPr>
          <p:cNvSpPr txBox="1"/>
          <p:nvPr/>
        </p:nvSpPr>
        <p:spPr>
          <a:xfrm>
            <a:off x="234950" y="683061"/>
            <a:ext cx="11957050" cy="466654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Comoros’ overall score in 2022 is compared to the average overall scores in its income group, region, the world, and top performers. 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01831DC6-15EF-19CE-0188-EF222A0EFB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AAB2E33-6F1E-9EC9-75F0-A4364EF60F37}"/>
              </a:ext>
            </a:extLst>
          </p:cNvPr>
          <p:cNvPicPr>
            <a:picLocks/>
          </p:cNvPicPr>
          <p:nvPr/>
        </p:nvPicPr>
        <p:blipFill rotWithShape="1">
          <a:blip r:embed="rId4"/>
          <a:srcRect l="2129" r="1654" b="26693"/>
          <a:stretch/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117788A-ABAC-581C-BBED-25E1BB91D7B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sp>
        <p:nvSpPr>
          <p:cNvPr id="9" name="4 Rectángulo">
            <a:extLst>
              <a:ext uri="{FF2B5EF4-FFF2-40B4-BE49-F238E27FC236}">
                <a16:creationId xmlns:a16="http://schemas.microsoft.com/office/drawing/2014/main" id="{0A1381F3-DE82-95F8-399F-14875A0A8252}"/>
              </a:ext>
            </a:extLst>
          </p:cNvPr>
          <p:cNvSpPr/>
          <p:nvPr/>
        </p:nvSpPr>
        <p:spPr>
          <a:xfrm>
            <a:off x="2130375" y="6460981"/>
            <a:ext cx="79312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58326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D86F88-D52E-E25D-CBAA-9B0224504A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6E1BC3A2-6896-207C-DCA2-9213C2F85DCB}"/>
              </a:ext>
            </a:extLst>
          </p:cNvPr>
          <p:cNvGraphicFramePr>
            <a:graphicFrameLocks/>
          </p:cNvGraphicFramePr>
          <p:nvPr/>
        </p:nvGraphicFramePr>
        <p:xfrm>
          <a:off x="1524000" y="1519627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AA6412F6-03B5-E94E-0F7F-B6F12881B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0617"/>
            <a:ext cx="11389895" cy="492443"/>
          </a:xfrm>
        </p:spPr>
        <p:txBody>
          <a:bodyPr/>
          <a:lstStyle/>
          <a:p>
            <a:r>
              <a:rPr lang="en-US" sz="3200" dirty="0">
                <a:solidFill>
                  <a:srgbClr val="0070C0"/>
                </a:solidFill>
                <a:latin typeface="Georgia" charset="0"/>
                <a:ea typeface="Georgia" charset="0"/>
                <a:cs typeface="Georgia" charset="0"/>
              </a:rPr>
              <a:t>How does Comoros compare to other countries?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C5A7E0F-EF91-4F07-77DB-57B49CE5861B}"/>
              </a:ext>
            </a:extLst>
          </p:cNvPr>
          <p:cNvSpPr txBox="1"/>
          <p:nvPr/>
        </p:nvSpPr>
        <p:spPr>
          <a:xfrm>
            <a:off x="234950" y="715573"/>
            <a:ext cx="11855450" cy="434141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The components of Comoros’ score in 2022 are compared to component scores in the region, income group, world, and top performers. 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1CA041B4-9909-6ECD-0AD5-F68BB01FB8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93AC02-FC23-C47C-140D-C8FD007B641C}"/>
              </a:ext>
            </a:extLst>
          </p:cNvPr>
          <p:cNvPicPr>
            <a:picLocks/>
          </p:cNvPicPr>
          <p:nvPr/>
        </p:nvPicPr>
        <p:blipFill rotWithShape="1">
          <a:blip r:embed="rId4"/>
          <a:srcRect l="2129" r="1654" b="26693"/>
          <a:stretch/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8621CF1-5423-CB1E-2298-B218CD46B84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sp>
        <p:nvSpPr>
          <p:cNvPr id="7" name="4 Rectángulo">
            <a:extLst>
              <a:ext uri="{FF2B5EF4-FFF2-40B4-BE49-F238E27FC236}">
                <a16:creationId xmlns:a16="http://schemas.microsoft.com/office/drawing/2014/main" id="{810A195B-61B1-984E-491E-CC1296A33B52}"/>
              </a:ext>
            </a:extLst>
          </p:cNvPr>
          <p:cNvSpPr/>
          <p:nvPr/>
        </p:nvSpPr>
        <p:spPr>
          <a:xfrm>
            <a:off x="2130375" y="6460573"/>
            <a:ext cx="79312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048BDBC-AE11-9798-750D-121261FD0374}"/>
              </a:ext>
            </a:extLst>
          </p:cNvPr>
          <p:cNvSpPr/>
          <p:nvPr/>
        </p:nvSpPr>
        <p:spPr>
          <a:xfrm>
            <a:off x="4278754" y="1708920"/>
            <a:ext cx="2260591" cy="932651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AFFORDABILITY CHANGE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requires the most improvement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8289718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BF233B-3C69-0E56-209F-86F5D04893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98F302A-D123-DCF8-47E8-CA2BDC73F7E7}"/>
              </a:ext>
            </a:extLst>
          </p:cNvPr>
          <p:cNvGraphicFramePr>
            <a:graphicFrameLocks/>
          </p:cNvGraphicFramePr>
          <p:nvPr/>
        </p:nvGraphicFramePr>
        <p:xfrm>
          <a:off x="1524000" y="1519347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0D479932-47A9-CAEA-A4F4-B11D2CDE8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0617"/>
            <a:ext cx="10972800" cy="492443"/>
          </a:xfrm>
        </p:spPr>
        <p:txBody>
          <a:bodyPr/>
          <a:lstStyle/>
          <a:p>
            <a:r>
              <a:rPr lang="en-US" sz="3200" dirty="0">
                <a:solidFill>
                  <a:srgbClr val="0070C0"/>
                </a:solidFill>
                <a:latin typeface="Georgia" charset="0"/>
                <a:ea typeface="Georgia" charset="0"/>
                <a:cs typeface="Georgia" charset="0"/>
              </a:rPr>
              <a:t>Comoros’s cigarette tax policies over time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233DCD-9275-550D-8085-A3B0DC8EEB93}"/>
              </a:ext>
            </a:extLst>
          </p:cNvPr>
          <p:cNvSpPr txBox="1"/>
          <p:nvPr/>
        </p:nvSpPr>
        <p:spPr>
          <a:xfrm>
            <a:off x="234950" y="715572"/>
            <a:ext cx="11722100" cy="434141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Comoros's overall score increased slightly over the years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due to an increase in the tax share of price.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.</a:t>
            </a:r>
          </a:p>
        </p:txBody>
      </p:sp>
      <p:sp>
        <p:nvSpPr>
          <p:cNvPr id="10" name="4 Rectángulo">
            <a:extLst>
              <a:ext uri="{FF2B5EF4-FFF2-40B4-BE49-F238E27FC236}">
                <a16:creationId xmlns:a16="http://schemas.microsoft.com/office/drawing/2014/main" id="{0F8BAA45-BCAF-B225-0491-12BE6B8DB19A}"/>
              </a:ext>
            </a:extLst>
          </p:cNvPr>
          <p:cNvSpPr/>
          <p:nvPr/>
        </p:nvSpPr>
        <p:spPr>
          <a:xfrm>
            <a:off x="2130375" y="6460981"/>
            <a:ext cx="79312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DA7F405-CF49-E5CF-97BC-278D094D7F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957B5D2-98AE-1321-C1A4-D15FD6F70DEA}"/>
              </a:ext>
            </a:extLst>
          </p:cNvPr>
          <p:cNvPicPr>
            <a:picLocks/>
          </p:cNvPicPr>
          <p:nvPr/>
        </p:nvPicPr>
        <p:blipFill rotWithShape="1">
          <a:blip r:embed="rId8"/>
          <a:srcRect l="2129" r="1654" b="26693"/>
          <a:stretch/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83D92B2-7341-F9BD-78EE-81949DAC2BD4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154599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tobacconomics1">
  <a:themeElements>
    <a:clrScheme name="tobacconomics">
      <a:dk1>
        <a:sysClr val="windowText" lastClr="000000"/>
      </a:dk1>
      <a:lt1>
        <a:sysClr val="window" lastClr="FFFFFF"/>
      </a:lt1>
      <a:dk2>
        <a:srgbClr val="5C4F3D"/>
      </a:dk2>
      <a:lt2>
        <a:srgbClr val="DFC98D"/>
      </a:lt2>
      <a:accent1>
        <a:srgbClr val="E57C23"/>
      </a:accent1>
      <a:accent2>
        <a:srgbClr val="67A1A0"/>
      </a:accent2>
      <a:accent3>
        <a:srgbClr val="CB4430"/>
      </a:accent3>
      <a:accent4>
        <a:srgbClr val="2E4E46"/>
      </a:accent4>
      <a:accent5>
        <a:srgbClr val="001419"/>
      </a:accent5>
      <a:accent6>
        <a:srgbClr val="DDC88E"/>
      </a:accent6>
      <a:hlink>
        <a:srgbClr val="E37D29"/>
      </a:hlink>
      <a:folHlink>
        <a:srgbClr val="141313"/>
      </a:folHlink>
    </a:clrScheme>
    <a:fontScheme name="Office 2">
      <a:majorFont>
        <a:latin typeface="Georg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Arial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>
          <a:outerShdw blurRad="50800" dist="38100" dir="2700000" algn="tl" rotWithShape="0">
            <a:srgbClr val="000000">
              <a:alpha val="25000"/>
            </a:srgbClr>
          </a:outerShdw>
        </a:effectLst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223</Words>
  <Application>Microsoft Macintosh PowerPoint</Application>
  <PresentationFormat>Widescreen</PresentationFormat>
  <Paragraphs>19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Aptos</vt:lpstr>
      <vt:lpstr>Arial</vt:lpstr>
      <vt:lpstr>Calibri</vt:lpstr>
      <vt:lpstr>Georgia</vt:lpstr>
      <vt:lpstr>tobacconomics1</vt:lpstr>
      <vt:lpstr>Cigarette tax policies in Comoros, 2022</vt:lpstr>
      <vt:lpstr>How does Comoros compare to other countries?</vt:lpstr>
      <vt:lpstr>How does Comoros compare to other countries?</vt:lpstr>
      <vt:lpstr>Comoros’s cigarette tax policies over time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Boluwatife Aderounmu</dc:creator>
  <cp:lastModifiedBy>Boluwatife Aderounmu</cp:lastModifiedBy>
  <cp:revision>2</cp:revision>
  <dcterms:created xsi:type="dcterms:W3CDTF">2025-02-03T06:25:10Z</dcterms:created>
  <dcterms:modified xsi:type="dcterms:W3CDTF">2025-02-03T06:32:51Z</dcterms:modified>
</cp:coreProperties>
</file>