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520" r:id="rId2"/>
    <p:sldId id="521" r:id="rId3"/>
    <p:sldId id="522" r:id="rId4"/>
    <p:sldId id="52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061677-E6DB-BC3A-2E13-EDACCD741994}" name="Boluwatife Aderounmu" initials="" userId="S::baderou1@jh.edu::7bc63270-0949-47de-8396-69706221b4bb" providerId="AD"/>
  <p188:author id="{BEDA8EC2-1DF4-0A2D-CB98-30C34E806DAC}" name="Margaret Dorokhina" initials="" userId="S::mdorokh1@jh.edu::a82f5cde-f247-4d38-846d-2ab4f11db5f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82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AppData\Roaming\Microsoft\Excel\Scorecard2014_2020_for%20ppt%20(version%202)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AppData\Roaming\Microsoft\Excel\Scorecard2014_2020_for%20ppt%20(version%202)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C\AppData\Roaming\Microsoft\Excel\Updated%20scorecard%20(version%202)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AppData\Roaming\Microsoft\Excel\Scorecard2014_2020_for%20ppt%20(version%202).xlsb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A35-4F17-8124-224652D317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3'!$B$1422:$F$1422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4</c:v>
                </c:pt>
                <c:pt idx="3">
                  <c:v>3</c:v>
                </c:pt>
                <c:pt idx="4" formatCode="0.00">
                  <c:v>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0A-4753-9C22-FF13F757F7F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41505392"/>
        <c:axId val="941503232"/>
      </c:barChart>
      <c:catAx>
        <c:axId val="94150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41503232"/>
        <c:crosses val="autoZero"/>
        <c:auto val="1"/>
        <c:lblAlgn val="ctr"/>
        <c:lblOffset val="100"/>
        <c:noMultiLvlLbl val="0"/>
      </c:catAx>
      <c:valAx>
        <c:axId val="941503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4150539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1CA-4393-B981-08AC5F88F6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3'!$A$1424:$A$1428</c:f>
              <c:strCache>
                <c:ptCount val="5"/>
                <c:pt idx="0">
                  <c:v>Italy</c:v>
                </c:pt>
                <c:pt idx="1">
                  <c:v>European region average</c:v>
                </c:pt>
                <c:pt idx="2">
                  <c:v>High-income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'Slide 3'!$B$1423:$F$1423</c:f>
              <c:numCache>
                <c:formatCode>General</c:formatCode>
                <c:ptCount val="5"/>
                <c:pt idx="0" formatCode="0.00">
                  <c:v>2.75</c:v>
                </c:pt>
                <c:pt idx="1">
                  <c:v>2.64</c:v>
                </c:pt>
                <c:pt idx="2">
                  <c:v>2.61</c:v>
                </c:pt>
                <c:pt idx="3">
                  <c:v>1.99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FD-442A-B8C9-E74E7E07AF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36623152"/>
        <c:axId val="836623512"/>
      </c:barChart>
      <c:catAx>
        <c:axId val="83662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36623512"/>
        <c:crosses val="autoZero"/>
        <c:auto val="1"/>
        <c:lblAlgn val="ctr"/>
        <c:lblOffset val="100"/>
        <c:noMultiLvlLbl val="0"/>
      </c:catAx>
      <c:valAx>
        <c:axId val="836623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3662315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3'!$A$1424</c:f>
              <c:strCache>
                <c:ptCount val="1"/>
                <c:pt idx="0">
                  <c:v>Italy</c:v>
                </c:pt>
              </c:strCache>
            </c:strRef>
          </c:tx>
          <c:spPr>
            <a:solidFill>
              <a:srgbClr val="196E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  <c:extLst/>
            </c:strRef>
          </c:cat>
          <c:val>
            <c:numRef>
              <c:f>'Slide 3'!$B$1424:$E$1424</c:f>
              <c:numCache>
                <c:formatCode>General</c:formatCode>
                <c:ptCount val="4"/>
                <c:pt idx="0">
                  <c:v>4</c:v>
                </c:pt>
                <c:pt idx="1">
                  <c:v>0</c:v>
                </c:pt>
                <c:pt idx="2">
                  <c:v>4</c:v>
                </c:pt>
                <c:pt idx="3">
                  <c:v>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6321-435F-95D0-54ADEE9FC0EB}"/>
            </c:ext>
          </c:extLst>
        </c:ser>
        <c:ser>
          <c:idx val="1"/>
          <c:order val="1"/>
          <c:tx>
            <c:strRef>
              <c:f>'Slide 3'!$A$1425</c:f>
              <c:strCache>
                <c:ptCount val="1"/>
                <c:pt idx="0">
                  <c:v>European region average</c:v>
                </c:pt>
              </c:strCache>
            </c:strRef>
          </c:tx>
          <c:spPr>
            <a:solidFill>
              <a:srgbClr val="CBA745"/>
            </a:solidFill>
            <a:ln>
              <a:noFill/>
            </a:ln>
            <a:effectLst/>
          </c:spPr>
          <c:invertIfNegative val="0"/>
          <c:cat>
            <c:strRef>
              <c:f>'Slide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  <c:extLst/>
            </c:strRef>
          </c:cat>
          <c:val>
            <c:numRef>
              <c:f>'Slide 3'!$B$1425:$E$1425</c:f>
              <c:numCache>
                <c:formatCode>General</c:formatCode>
                <c:ptCount val="4"/>
                <c:pt idx="0">
                  <c:v>2.98</c:v>
                </c:pt>
                <c:pt idx="1">
                  <c:v>0.47</c:v>
                </c:pt>
                <c:pt idx="2">
                  <c:v>3.59</c:v>
                </c:pt>
                <c:pt idx="3">
                  <c:v>3.63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6321-435F-95D0-54ADEE9FC0EB}"/>
            </c:ext>
          </c:extLst>
        </c:ser>
        <c:ser>
          <c:idx val="2"/>
          <c:order val="2"/>
          <c:tx>
            <c:strRef>
              <c:f>'Slide 3'!$A$1426</c:f>
              <c:strCache>
                <c:ptCount val="1"/>
                <c:pt idx="0">
                  <c:v>High-income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  <c:extLst/>
            </c:strRef>
          </c:cat>
          <c:val>
            <c:numRef>
              <c:f>'Slide 3'!$B$1426:$E$1426</c:f>
              <c:numCache>
                <c:formatCode>General</c:formatCode>
                <c:ptCount val="4"/>
                <c:pt idx="0">
                  <c:v>3.56</c:v>
                </c:pt>
                <c:pt idx="1">
                  <c:v>0.26</c:v>
                </c:pt>
                <c:pt idx="2">
                  <c:v>3.3</c:v>
                </c:pt>
                <c:pt idx="3">
                  <c:v>3.38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6321-435F-95D0-54ADEE9FC0EB}"/>
            </c:ext>
          </c:extLst>
        </c:ser>
        <c:ser>
          <c:idx val="3"/>
          <c:order val="3"/>
          <c:tx>
            <c:strRef>
              <c:f>'Slide 3'!$A$1427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rgbClr val="98BCE3"/>
            </a:solidFill>
            <a:ln>
              <a:noFill/>
            </a:ln>
            <a:effectLst/>
          </c:spPr>
          <c:invertIfNegative val="0"/>
          <c:cat>
            <c:strRef>
              <c:f>'Slide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  <c:extLst/>
            </c:strRef>
          </c:cat>
          <c:val>
            <c:numRef>
              <c:f>'Slide 3'!$B$1427:$E$1427</c:f>
              <c:numCache>
                <c:formatCode>General</c:formatCode>
                <c:ptCount val="4"/>
                <c:pt idx="0">
                  <c:v>2.37</c:v>
                </c:pt>
                <c:pt idx="1">
                  <c:v>0.55000000000000004</c:v>
                </c:pt>
                <c:pt idx="2">
                  <c:v>2.17</c:v>
                </c:pt>
                <c:pt idx="3">
                  <c:v>2.91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6321-435F-95D0-54ADEE9FC0EB}"/>
            </c:ext>
          </c:extLst>
        </c:ser>
        <c:ser>
          <c:idx val="4"/>
          <c:order val="4"/>
          <c:tx>
            <c:strRef>
              <c:f>'Slide 3'!$A$1428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  <c:extLst/>
            </c:strRef>
          </c:cat>
          <c:val>
            <c:numRef>
              <c:f>'Slide 3'!$B$1428:$E$1428</c:f>
              <c:numCache>
                <c:formatCode>General</c:formatCode>
                <c:ptCount val="4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6321-435F-95D0-54ADEE9FC0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1817216"/>
        <c:axId val="811812536"/>
      </c:barChart>
      <c:catAx>
        <c:axId val="81181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1812536"/>
        <c:crosses val="autoZero"/>
        <c:auto val="1"/>
        <c:lblAlgn val="ctr"/>
        <c:lblOffset val="100"/>
        <c:noMultiLvlLbl val="0"/>
      </c:catAx>
      <c:valAx>
        <c:axId val="81181253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181721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3'!$A$1418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BAC7E2"/>
            </a:solidFill>
            <a:ln>
              <a:noFill/>
            </a:ln>
            <a:effectLst/>
          </c:spPr>
          <c:invertIfNegative val="0"/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3'!$B$1418:$F$1418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 formatCode="0.0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CA-4CA4-BCE3-AE4D2962AFD1}"/>
            </c:ext>
          </c:extLst>
        </c:ser>
        <c:ser>
          <c:idx val="1"/>
          <c:order val="1"/>
          <c:tx>
            <c:strRef>
              <c:f>'Slide 3'!$A$1419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0A2D4"/>
            </a:solidFill>
            <a:ln>
              <a:noFill/>
            </a:ln>
            <a:effectLst/>
          </c:spPr>
          <c:invertIfNegative val="0"/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3'!$B$1419:$F$1419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4</c:v>
                </c:pt>
                <c:pt idx="3">
                  <c:v>3</c:v>
                </c:pt>
                <c:pt idx="4" formatCode="0.0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CA-4CA4-BCE3-AE4D2962AFD1}"/>
            </c:ext>
          </c:extLst>
        </c:ser>
        <c:ser>
          <c:idx val="2"/>
          <c:order val="2"/>
          <c:tx>
            <c:strRef>
              <c:f>'Slide 3'!$A$1420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507BC8"/>
            </a:solidFill>
            <a:ln>
              <a:noFill/>
            </a:ln>
            <a:effectLst/>
          </c:spPr>
          <c:invertIfNegative val="0"/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3'!$B$1420:$F$1420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4</c:v>
                </c:pt>
                <c:pt idx="3">
                  <c:v>3</c:v>
                </c:pt>
                <c:pt idx="4" formatCode="0.00">
                  <c:v>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CA-4CA4-BCE3-AE4D2962AFD1}"/>
            </c:ext>
          </c:extLst>
        </c:ser>
        <c:ser>
          <c:idx val="3"/>
          <c:order val="3"/>
          <c:tx>
            <c:strRef>
              <c:f>'Slide 3'!$A$1421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A64AD"/>
            </a:solidFill>
            <a:ln>
              <a:noFill/>
            </a:ln>
            <a:effectLst/>
          </c:spPr>
          <c:invertIfNegative val="0"/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3'!$B$1421:$F$1421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4</c:v>
                </c:pt>
                <c:pt idx="3">
                  <c:v>3</c:v>
                </c:pt>
                <c:pt idx="4" formatCode="0.00">
                  <c:v>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ECA-4CA4-BCE3-AE4D2962AFD1}"/>
            </c:ext>
          </c:extLst>
        </c:ser>
        <c:ser>
          <c:idx val="4"/>
          <c:order val="4"/>
          <c:tx>
            <c:strRef>
              <c:f>'Slide 3'!$A$1422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3'!$B$1422:$F$1422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4</c:v>
                </c:pt>
                <c:pt idx="3">
                  <c:v>3</c:v>
                </c:pt>
                <c:pt idx="4" formatCode="0.00">
                  <c:v>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CA-4CA4-BCE3-AE4D2962AF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3037728"/>
        <c:axId val="433029448"/>
      </c:barChart>
      <c:catAx>
        <c:axId val="43303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33029448"/>
        <c:crosses val="autoZero"/>
        <c:auto val="1"/>
        <c:lblAlgn val="ctr"/>
        <c:lblOffset val="100"/>
        <c:noMultiLvlLbl val="0"/>
      </c:catAx>
      <c:valAx>
        <c:axId val="433029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3303772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05430-AA0A-1745-8659-7B6D8C635B0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2509D-A1C1-1A41-9851-2DD259B90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53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D24A5-6C4E-E183-6A71-E24A5E913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ACD4E4-711A-CE9C-0514-97B78B2CA6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723A11-76CE-FC84-8E60-E620FCDA81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4A624-9FF6-CBEE-31A1-1AA692C613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837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DF91F-12AE-87E3-EAFF-C1B29FACE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257F65-8782-A360-647D-8B4F05D74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0621D-A747-6EF3-AC4C-E70C3AB0F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0D219-E3E8-29EF-FBC9-74C7F555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42378-3AA6-C774-6FD4-7838539F4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83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472C9-522C-45E4-9EE6-54667E660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E09736-B26E-576B-DC6D-8CE17B344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A4A1D-AE55-E9B0-B212-55C732B8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29F5C-227D-2B3A-85F3-B08D17BFE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41309-8D64-D8AE-84F4-3AF1AC7AA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02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1EE842-341A-AF7C-C78F-8D3A464B91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AA1616-FCC3-E5CB-CEBC-D067C51912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A67AA-0448-87E3-9AA7-9EF976C07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23138-CE9D-3F2C-B9DF-6D83DF13A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E37AA-4939-D70D-694D-85399AAC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1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E4009-D788-5820-21F5-5314BBF0F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25406-ED23-B80E-F24B-74BFE1A2F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1F3C9-785A-E000-ECDC-8AC7E37DC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7C98A-85E5-EDD8-1F21-5D3CEC8B0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97B41-26A6-1CBA-B2D1-6C33610A7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21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B9C93-54B4-94CA-D83A-19C1E1910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3E978C-0D81-680E-1841-DCAE19E2C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3E8E1-1384-B3BD-E620-140527E89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4153B-08B8-4A58-2C1C-CAD0E233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2D74B-84D7-1851-011A-9355B53F8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29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C91FE-224B-2565-1770-9F2265892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3B99C-CDFB-3144-0A49-4120C12FCD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6AD0DD-9B1A-FA01-9965-ECD47A227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18F17C-4FA3-B689-60DC-3A7C9512B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C49A78-B369-FBEB-132E-C2F51B925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CDDB66-0118-AEC1-947A-0EB4FCA8B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0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03096-3E2A-B653-E225-E8BFED0A1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6A0F35-AFA6-9BB0-1AC2-8E3BA7555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AC60F9-AC45-6A39-72E0-22E166EBE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1CCAA5-06F9-796F-42B7-4382310F78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AC4A9E-53CC-A382-7A3E-76852E55DB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E89E51-32F2-128D-6CAE-85D27AEAA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652544-5654-4C40-3EAC-55572A96F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538C4E-D794-E3EB-9ACD-A1E37AE72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2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AA601-5F4E-F13A-88D1-948702D15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C90A90-BDF5-9728-98CF-ABD7FCB18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0244BE-8E14-DAB0-6E62-32597F946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1094ED-7FFC-9C6A-32E2-6B93BECE1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3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F9E938-1F28-F489-31AD-6BFC4FC3D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78FC66-E9D7-3201-6F61-94FCC62F2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F523B-9BA9-33B6-507D-F086BBEF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1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8757A-56E9-D308-1E28-89F6432D7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4C830-4E08-B2B1-3D45-A8F70E72B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82C105-C005-8FED-AD1E-96319A129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BE3CF-A012-A53D-0F06-E803DADD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ED7885-736B-A524-E0DE-9A86A1B92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553C2B-FF99-4AEB-BA94-E76CDCC81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19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A0643-73EE-6CDC-B4BB-F6884DA9D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A0769D-0100-AF2A-96EB-5DAA830782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E8282F-4C86-7E41-C693-D55A36DDE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482A50-C300-EE08-98FF-74ED21FD0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6B685C-3793-BE53-7084-8D1134D10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3A82B-B8C9-4E79-F707-AA6664C80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8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1E955F-3BC0-CD28-FA5F-D6D4FB55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B6EC5-37FF-96E1-66CF-3154AA5F9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DCC0F-E1F5-1C6E-58AD-341394C5E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A206F-7E96-548C-90FA-B9E4BAEA06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5C1F1-4599-1366-C22E-3434285EF5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4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3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hyperlink" Target="http://www.tobacconomics.org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tobacconomics.org/research/cigarette-tax-scorecard-3rd-edition/" TargetMode="External"/><Relationship Id="rId4" Type="http://schemas.openxmlformats.org/officeDocument/2006/relationships/hyperlink" Target="https://twitter.com/Tobacconomics" TargetMode="Externa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E2A27-A7C2-F8EA-FF93-E9454344B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2BB908E-BCE5-BEE0-DF8C-40A977FEA58B}"/>
              </a:ext>
            </a:extLst>
          </p:cNvPr>
          <p:cNvGraphicFramePr>
            <a:graphicFrameLocks/>
          </p:cNvGraphicFramePr>
          <p:nvPr/>
        </p:nvGraphicFramePr>
        <p:xfrm>
          <a:off x="1524000" y="1472523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1F2EDA7C-1B84-975D-738A-3C105044B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Cigarette tax policies in Italy, 2022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BD00C8-258E-655F-997B-71C351C8D123}"/>
              </a:ext>
            </a:extLst>
          </p:cNvPr>
          <p:cNvSpPr txBox="1"/>
          <p:nvPr/>
        </p:nvSpPr>
        <p:spPr>
          <a:xfrm>
            <a:off x="234950" y="7155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 key tax components were assessed using a 5-point scale, with the overall score reflecting an average of Italy’s component scores.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90A97C-7A88-6D12-7C9E-B411175472E9}"/>
              </a:ext>
            </a:extLst>
          </p:cNvPr>
          <p:cNvSpPr txBox="1"/>
          <p:nvPr/>
        </p:nvSpPr>
        <p:spPr>
          <a:xfrm>
            <a:off x="234950" y="1088447"/>
            <a:ext cx="117221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scores reflect the current strengths and opportunities in Italy 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792A903-3E80-B1D9-FE78-0EB12DEA65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3739DFE-B099-594D-29D0-1F2DB5677C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81555E-AD8E-85BA-5B62-5AC8D7CC32B0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>
            <a:extLst>
              <a:ext uri="{FF2B5EF4-FFF2-40B4-BE49-F238E27FC236}">
                <a16:creationId xmlns:a16="http://schemas.microsoft.com/office/drawing/2014/main" id="{C6F0083F-DACB-34E3-97CB-FCF212889DE3}"/>
              </a:ext>
            </a:extLst>
          </p:cNvPr>
          <p:cNvSpPr/>
          <p:nvPr/>
        </p:nvSpPr>
        <p:spPr>
          <a:xfrm>
            <a:off x="2130375" y="6445090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B306C4-69CC-C278-2740-231278B6393F}"/>
              </a:ext>
            </a:extLst>
          </p:cNvPr>
          <p:cNvSpPr/>
          <p:nvPr/>
        </p:nvSpPr>
        <p:spPr>
          <a:xfrm>
            <a:off x="9837791" y="2309534"/>
            <a:ext cx="1758387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C6DF7F2E-606E-7FDB-5016-07EEBE815B31}"/>
              </a:ext>
            </a:extLst>
          </p:cNvPr>
          <p:cNvSpPr/>
          <p:nvPr/>
        </p:nvSpPr>
        <p:spPr>
          <a:xfrm rot="16200000">
            <a:off x="8930933" y="1783202"/>
            <a:ext cx="1437605" cy="1140390"/>
          </a:xfrm>
          <a:prstGeom prst="rightArrow">
            <a:avLst/>
          </a:prstGeom>
          <a:solidFill>
            <a:srgbClr val="DD45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04072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FE28F-CE99-383E-D068-68661D4E2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DCB4E2-AE95-60B9-FCF8-8AD9F01D8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Italy 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C5F88D-196B-348A-2E93-A50490A381A1}"/>
              </a:ext>
            </a:extLst>
          </p:cNvPr>
          <p:cNvSpPr txBox="1"/>
          <p:nvPr/>
        </p:nvSpPr>
        <p:spPr>
          <a:xfrm>
            <a:off x="23495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Italy’s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C21652C-E53F-15EA-EC28-D18746DBB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594987-E4EF-0030-7455-B1896B292EFD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AED33A-2DF9-3EEE-CBFE-1FE11F6918E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>
            <a:extLst>
              <a:ext uri="{FF2B5EF4-FFF2-40B4-BE49-F238E27FC236}">
                <a16:creationId xmlns:a16="http://schemas.microsoft.com/office/drawing/2014/main" id="{34EBC4DA-F044-2E02-DF4F-9629AAB2C89E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6B80581-CEC3-121E-2DDB-D62594BD8F6D}"/>
              </a:ext>
            </a:extLst>
          </p:cNvPr>
          <p:cNvGraphicFramePr>
            <a:graphicFrameLocks/>
          </p:cNvGraphicFramePr>
          <p:nvPr/>
        </p:nvGraphicFramePr>
        <p:xfrm>
          <a:off x="1524000" y="1466002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53760601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420BE-D08F-14A0-94E8-2BE25E5BB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DED3FB-4486-DB21-4871-1AB216FAB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Italy 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BAFBC0-7633-7AC0-B8A4-C64F551C9B32}"/>
              </a:ext>
            </a:extLst>
          </p:cNvPr>
          <p:cNvSpPr txBox="1"/>
          <p:nvPr/>
        </p:nvSpPr>
        <p:spPr>
          <a:xfrm>
            <a:off x="568442" y="664703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components of Italy’s score in 2022 are compared to component scores in the region, income group, world, and top performers.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08A4B7F-C5AC-CCFA-5FFE-0CEA30478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35493D-DFD7-6056-B767-9218983ABA8A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CB9052-12C4-DC56-B03A-A0A1F6A4F57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>
            <a:extLst>
              <a:ext uri="{FF2B5EF4-FFF2-40B4-BE49-F238E27FC236}">
                <a16:creationId xmlns:a16="http://schemas.microsoft.com/office/drawing/2014/main" id="{8346D734-A4BB-273F-BAC7-71DA28F3D7B0}"/>
              </a:ext>
            </a:extLst>
          </p:cNvPr>
          <p:cNvSpPr/>
          <p:nvPr/>
        </p:nvSpPr>
        <p:spPr>
          <a:xfrm>
            <a:off x="2130375" y="6460573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3866118-F5F1-25C9-D9E1-9CB63D722732}"/>
              </a:ext>
            </a:extLst>
          </p:cNvPr>
          <p:cNvGraphicFramePr>
            <a:graphicFrameLocks/>
          </p:cNvGraphicFramePr>
          <p:nvPr/>
        </p:nvGraphicFramePr>
        <p:xfrm>
          <a:off x="1327652" y="1534667"/>
          <a:ext cx="9536697" cy="4925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186AAFEF-BB17-5DA9-4FFE-3E0FFEED7BF1}"/>
              </a:ext>
            </a:extLst>
          </p:cNvPr>
          <p:cNvSpPr/>
          <p:nvPr/>
        </p:nvSpPr>
        <p:spPr>
          <a:xfrm>
            <a:off x="3921133" y="1608036"/>
            <a:ext cx="2174867" cy="93265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AFFORDABILITY CHANGE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requires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428133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261A8-155D-73B3-5407-D6B8555BC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14350D-409A-EFA9-1DFF-DFEEE44C2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Italy’s cigarette tax policies over time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A649D7-FD3E-0244-4663-534CAA36F3C2}"/>
              </a:ext>
            </a:extLst>
          </p:cNvPr>
          <p:cNvSpPr txBox="1"/>
          <p:nvPr/>
        </p:nvSpPr>
        <p:spPr>
          <a:xfrm>
            <a:off x="752308" y="616773"/>
            <a:ext cx="10620542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Italy's overall score decreased from 2014 to 2018 due to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 failure to reduce the cigarette.</a:t>
            </a:r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id="{900B608E-46BB-DFCB-B501-33EA48FE93D3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FA9ACE-D7A0-C22C-A367-74078B581B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0DB55E-398E-DC6F-7371-5D84BCDDD049}"/>
              </a:ext>
            </a:extLst>
          </p:cNvPr>
          <p:cNvPicPr>
            <a:picLocks/>
          </p:cNvPicPr>
          <p:nvPr/>
        </p:nvPicPr>
        <p:blipFill rotWithShape="1">
          <a:blip r:embed="rId7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85EF77-4EAE-E4CA-3CB4-E40750B0D22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AF849D7-F30E-D8B0-D40E-6F5789F6948F}"/>
              </a:ext>
            </a:extLst>
          </p:cNvPr>
          <p:cNvGraphicFramePr>
            <a:graphicFrameLocks/>
          </p:cNvGraphicFramePr>
          <p:nvPr/>
        </p:nvGraphicFramePr>
        <p:xfrm>
          <a:off x="1524000" y="1580889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49308287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Georgia</vt:lpstr>
      <vt:lpstr>1_Office Theme</vt:lpstr>
      <vt:lpstr>Cigarette tax policies in Italy, 2022</vt:lpstr>
      <vt:lpstr>How does Italy compare to other countries?</vt:lpstr>
      <vt:lpstr>How does Italy compare to other countries?</vt:lpstr>
      <vt:lpstr>Italy’s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Boluwatife Aderounmu</dc:creator>
  <cp:lastModifiedBy>Boluwatife Aderounmu</cp:lastModifiedBy>
  <cp:revision>1</cp:revision>
  <dcterms:created xsi:type="dcterms:W3CDTF">2025-04-10T19:07:53Z</dcterms:created>
  <dcterms:modified xsi:type="dcterms:W3CDTF">2025-04-10T19:08:25Z</dcterms:modified>
</cp:coreProperties>
</file>