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505" r:id="rId2"/>
    <p:sldId id="506" r:id="rId3"/>
    <p:sldId id="507" r:id="rId4"/>
    <p:sldId id="50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061677-E6DB-BC3A-2E13-EDACCD741994}" name="Boluwatife Aderounmu" initials="" userId="S::baderou1@jh.edu::7bc63270-0949-47de-8396-69706221b4bb" providerId="AD"/>
  <p188:author id="{BEDA8EC2-1DF4-0A2D-CB98-30C34E806DAC}" name="Margaret Dorokhina" initials="" userId="S::mdorokh1@jh.edu::a82f5cde-f247-4d38-846d-2ab4f11db5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wnloads\Scorecard\Scorecard\Scorecard2014_2020_for%20ppt.xlsm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wnloads\Scorecard\Scorecard\Scorecard2014_2020_for%20ppt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C\AppData\Roaming\Microsoft\Excel\Updated%20scorecard%20(version%202)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esktop/EFH/Scorecards/Country_Data_2022_final_for%20report_2020%20score%20changes_for%20pp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E0A-424A-88C6-3E38B52875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3'!$B$1383:$F$1383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0.0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46-4109-B3D9-40FEF38B1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5219360"/>
        <c:axId val="915222240"/>
      </c:barChart>
      <c:catAx>
        <c:axId val="91521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15222240"/>
        <c:crosses val="autoZero"/>
        <c:auto val="1"/>
        <c:lblAlgn val="ctr"/>
        <c:lblOffset val="100"/>
        <c:noMultiLvlLbl val="0"/>
      </c:catAx>
      <c:valAx>
        <c:axId val="91522224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1521936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44B-439D-8DA4-85C968DC6E45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1.48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72A-284D-A039-C85709E41F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3'!$A$1385:$A$1389</c:f>
              <c:strCache>
                <c:ptCount val="5"/>
                <c:pt idx="0">
                  <c:v>Iran (Islamic Republic of)</c:v>
                </c:pt>
                <c:pt idx="1">
                  <c:v>Eastern Mediterranean region average</c:v>
                </c:pt>
                <c:pt idx="2">
                  <c:v>Lower middle-income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'Slide 3'!$B$1384:$F$1384</c:f>
              <c:numCache>
                <c:formatCode>General</c:formatCode>
                <c:ptCount val="5"/>
                <c:pt idx="0" formatCode="0.00">
                  <c:v>0.25</c:v>
                </c:pt>
                <c:pt idx="1">
                  <c:v>1.4750000000000001</c:v>
                </c:pt>
                <c:pt idx="2">
                  <c:v>1.49</c:v>
                </c:pt>
                <c:pt idx="3">
                  <c:v>1.99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9C-46B2-A4FE-8D07370DDA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85620592"/>
        <c:axId val="885623112"/>
      </c:barChart>
      <c:catAx>
        <c:axId val="88562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85623112"/>
        <c:crosses val="autoZero"/>
        <c:auto val="1"/>
        <c:lblAlgn val="ctr"/>
        <c:lblOffset val="100"/>
        <c:noMultiLvlLbl val="0"/>
      </c:catAx>
      <c:valAx>
        <c:axId val="885623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8562059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3'!$A$1385</c:f>
              <c:strCache>
                <c:ptCount val="1"/>
                <c:pt idx="0">
                  <c:v>Iran (Islamic Republic of)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FD0-D84A-AB2D-2E278F53CD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3'!$B$1385:$E$1385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8C-479A-A699-6353C87C174C}"/>
            </c:ext>
          </c:extLst>
        </c:ser>
        <c:ser>
          <c:idx val="1"/>
          <c:order val="1"/>
          <c:tx>
            <c:strRef>
              <c:f>'Slide 3'!$A$1386</c:f>
              <c:strCache>
                <c:ptCount val="1"/>
                <c:pt idx="0">
                  <c:v>Eastern Mediterranean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3'!$B$1386:$E$1386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0.2</c:v>
                </c:pt>
                <c:pt idx="2">
                  <c:v>2.29</c:v>
                </c:pt>
                <c:pt idx="3">
                  <c:v>1.23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8C-479A-A699-6353C87C174C}"/>
            </c:ext>
          </c:extLst>
        </c:ser>
        <c:ser>
          <c:idx val="2"/>
          <c:order val="2"/>
          <c:tx>
            <c:strRef>
              <c:f>'Slide 3'!$A$1387</c:f>
              <c:strCache>
                <c:ptCount val="1"/>
                <c:pt idx="0">
                  <c:v>Lower middle-income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3'!$B$1387:$E$1387</c:f>
              <c:numCache>
                <c:formatCode>General</c:formatCode>
                <c:ptCount val="4"/>
                <c:pt idx="0">
                  <c:v>1.69</c:v>
                </c:pt>
                <c:pt idx="1">
                  <c:v>0.57999999999999996</c:v>
                </c:pt>
                <c:pt idx="2">
                  <c:v>1.33</c:v>
                </c:pt>
                <c:pt idx="3">
                  <c:v>2.38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8C-479A-A699-6353C87C174C}"/>
            </c:ext>
          </c:extLst>
        </c:ser>
        <c:ser>
          <c:idx val="3"/>
          <c:order val="3"/>
          <c:tx>
            <c:strRef>
              <c:f>'Slide 3'!$A$1388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3'!$B$1388:$E$1388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8C-479A-A699-6353C87C174C}"/>
            </c:ext>
          </c:extLst>
        </c:ser>
        <c:ser>
          <c:idx val="4"/>
          <c:order val="4"/>
          <c:tx>
            <c:strRef>
              <c:f>'Slide 3'!$A$1389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3'!$B$1389:$E$1389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8C-479A-A699-6353C87C1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4078560"/>
        <c:axId val="874074240"/>
      </c:barChart>
      <c:catAx>
        <c:axId val="87407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74074240"/>
        <c:crosses val="autoZero"/>
        <c:auto val="1"/>
        <c:lblAlgn val="ctr"/>
        <c:lblOffset val="100"/>
        <c:noMultiLvlLbl val="0"/>
      </c:catAx>
      <c:valAx>
        <c:axId val="87407424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7407856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'Region Data 2022'!$A$23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'Region Data 2022'!$A$2:$A$6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'Region Data 2022'!$B$23:$F$23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CA-914C-85EB-A9346F5D9CDE}"/>
            </c:ext>
          </c:extLst>
        </c:ser>
        <c:ser>
          <c:idx val="1"/>
          <c:order val="1"/>
          <c:tx>
            <c:strRef>
              <c:f>'Region Data 2022'!$A$24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'Region Data 2022'!$A$2:$A$6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'Region Data 2022'!$B$24:$F$24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 formatCode="0.0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CA-914C-85EB-A9346F5D9CDE}"/>
            </c:ext>
          </c:extLst>
        </c:ser>
        <c:ser>
          <c:idx val="2"/>
          <c:order val="2"/>
          <c:tx>
            <c:strRef>
              <c:f>'Region Data 2022'!$A$25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'Region Data 2022'!$A$2:$A$6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'Region Data 2022'!$B$25:$F$25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 formatCode="0.0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CA-914C-85EB-A9346F5D9CDE}"/>
            </c:ext>
          </c:extLst>
        </c:ser>
        <c:ser>
          <c:idx val="3"/>
          <c:order val="3"/>
          <c:tx>
            <c:strRef>
              <c:f>'Region Data 2022'!$A$26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'Region Data 2022'!$A$2:$A$6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'Region Data 2022'!$B$26:$F$26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0</c:v>
                </c:pt>
                <c:pt idx="3">
                  <c:v>1</c:v>
                </c:pt>
                <c:pt idx="4" formatCode="0.0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CA-914C-85EB-A9346F5D9CDE}"/>
            </c:ext>
          </c:extLst>
        </c:ser>
        <c:ser>
          <c:idx val="4"/>
          <c:order val="4"/>
          <c:tx>
            <c:strRef>
              <c:f>'Region Data 2022'!$A$27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'Region Data 2022'!$A$2:$A$6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'Region Data 2022'!$B$27:$F$27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0.0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CA-914C-85EB-A9346F5D9C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88358064"/>
        <c:axId val="788359776"/>
      </c:barChart>
      <c:catAx>
        <c:axId val="78835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8359776"/>
        <c:crosses val="autoZero"/>
        <c:auto val="1"/>
        <c:lblAlgn val="ctr"/>
        <c:lblOffset val="100"/>
        <c:noMultiLvlLbl val="0"/>
      </c:catAx>
      <c:valAx>
        <c:axId val="78835977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83580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0.83344</cdr:x>
      <cdr:y>0.04184</cdr:y>
    </cdr:from>
    <cdr:to>
      <cdr:x>0.94869</cdr:x>
      <cdr:y>0.82118</cdr:y>
    </cdr:to>
    <cdr:sp macro="" textlink="">
      <cdr:nvSpPr>
        <cdr:cNvPr id="3" name="Arrow: Right 2">
          <a:extLst xmlns:a="http://schemas.openxmlformats.org/drawingml/2006/main">
            <a:ext uri="{FF2B5EF4-FFF2-40B4-BE49-F238E27FC236}">
              <a16:creationId xmlns:a16="http://schemas.microsoft.com/office/drawing/2014/main" id="{C1F94C7E-074F-1DDC-2705-A30A13A7FFCF}"/>
            </a:ext>
          </a:extLst>
        </cdr:cNvPr>
        <cdr:cNvSpPr/>
      </cdr:nvSpPr>
      <cdr:spPr>
        <a:xfrm xmlns:a="http://schemas.openxmlformats.org/drawingml/2006/main" rot="16200000">
          <a:off x="6366304" y="1445941"/>
          <a:ext cx="3563143" cy="1053846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DD4557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4873D-6FE1-B94C-90DE-BB457B5FCB4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BF5F4-2835-1149-BE42-B7B0B9F4F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6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0BB63-C381-E146-A870-C2FB0DE96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C52B2B-4E65-ECBD-87ED-08E0A843BD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60AAB9-C747-F1F6-278A-8217EBA51F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8E4CD-B3B8-9195-F5A6-6EF596531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533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DF91F-12AE-87E3-EAFF-C1B29FACE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257F65-8782-A360-647D-8B4F05D74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0621D-A747-6EF3-AC4C-E70C3AB0F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0D219-E3E8-29EF-FBC9-74C7F555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42378-3AA6-C774-6FD4-7838539F4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6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472C9-522C-45E4-9EE6-54667E660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E09736-B26E-576B-DC6D-8CE17B344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A4A1D-AE55-E9B0-B212-55C732B8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29F5C-227D-2B3A-85F3-B08D17BFE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41309-8D64-D8AE-84F4-3AF1AC7AA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5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1EE842-341A-AF7C-C78F-8D3A464B91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A1616-FCC3-E5CB-CEBC-D067C5191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A67AA-0448-87E3-9AA7-9EF976C07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23138-CE9D-3F2C-B9DF-6D83DF13A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E37AA-4939-D70D-694D-85399AAC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16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E4009-D788-5820-21F5-5314BBF0F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25406-ED23-B80E-F24B-74BFE1A2F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1F3C9-785A-E000-ECDC-8AC7E37DC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7C98A-85E5-EDD8-1F21-5D3CEC8B0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97B41-26A6-1CBA-B2D1-6C33610A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9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9C93-54B4-94CA-D83A-19C1E1910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E978C-0D81-680E-1841-DCAE19E2C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3E8E1-1384-B3BD-E620-140527E8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4153B-08B8-4A58-2C1C-CAD0E233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2D74B-84D7-1851-011A-9355B53F8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9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C91FE-224B-2565-1770-9F2265892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3B99C-CDFB-3144-0A49-4120C12FC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AD0DD-9B1A-FA01-9965-ECD47A227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8F17C-4FA3-B689-60DC-3A7C9512B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49A78-B369-FBEB-132E-C2F51B92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DDB66-0118-AEC1-947A-0EB4FCA8B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1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03096-3E2A-B653-E225-E8BFED0A1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A0F35-AFA6-9BB0-1AC2-8E3BA7555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C60F9-AC45-6A39-72E0-22E166EBE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1CCAA5-06F9-796F-42B7-4382310F7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AC4A9E-53CC-A382-7A3E-76852E55DB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E89E51-32F2-128D-6CAE-85D27AEAA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652544-5654-4C40-3EAC-55572A96F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538C4E-D794-E3EB-9ACD-A1E37AE72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AA601-5F4E-F13A-88D1-948702D15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C90A90-BDF5-9728-98CF-ABD7FCB1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0244BE-8E14-DAB0-6E62-32597F946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094ED-7FFC-9C6A-32E2-6B93BECE1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98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F9E938-1F28-F489-31AD-6BFC4FC3D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78FC66-E9D7-3201-6F61-94FCC62F2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F523B-9BA9-33B6-507D-F086BBEF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8757A-56E9-D308-1E28-89F6432D7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4C830-4E08-B2B1-3D45-A8F70E72B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2C105-C005-8FED-AD1E-96319A129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BE3CF-A012-A53D-0F06-E803DADD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ED7885-736B-A524-E0DE-9A86A1B92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53C2B-FF99-4AEB-BA94-E76CDCC8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2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A0643-73EE-6CDC-B4BB-F6884DA9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A0769D-0100-AF2A-96EB-5DAA830782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8282F-4C86-7E41-C693-D55A36DDE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82A50-C300-EE08-98FF-74ED21FD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B685C-3793-BE53-7084-8D1134D10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3A82B-B8C9-4E79-F707-AA6664C80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6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1E955F-3BC0-CD28-FA5F-D6D4FB55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B6EC5-37FF-96E1-66CF-3154AA5F9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DCC0F-E1F5-1C6E-58AD-341394C5E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A206F-7E96-548C-90FA-B9E4BAEA06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5C1F1-4599-1366-C22E-3434285EF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9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29939-4D38-E765-E0CD-9CD45FD79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17FE03C-3814-1543-7F0C-7D29635ECFA1}"/>
              </a:ext>
            </a:extLst>
          </p:cNvPr>
          <p:cNvSpPr/>
          <p:nvPr/>
        </p:nvSpPr>
        <p:spPr>
          <a:xfrm>
            <a:off x="9483145" y="2684858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FF7662-D0C9-AD8D-7D0B-7974563F8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Iran, 2022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12DEE6-575C-13E3-4B62-33E8E1BD2CEC}"/>
              </a:ext>
            </a:extLst>
          </p:cNvPr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Iran’s component scores.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9A5DD1-18B1-4505-C23A-941B3FD49AC1}"/>
              </a:ext>
            </a:extLst>
          </p:cNvPr>
          <p:cNvSpPr txBox="1"/>
          <p:nvPr/>
        </p:nvSpPr>
        <p:spPr>
          <a:xfrm>
            <a:off x="234950" y="1088447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Iran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650010-AFEF-3C90-4762-A379B11E44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2A5EEB-7A3E-28D5-576C-2C51B895B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D16650-884A-320B-1028-A5C6CCD6FCBC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C2FD3CFD-270E-DFA6-BFE9-AEE5A4C2C9FD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8AB8A74-D9A4-1430-DFB4-F4DAE8F6EFD2}"/>
              </a:ext>
            </a:extLst>
          </p:cNvPr>
          <p:cNvGraphicFramePr>
            <a:graphicFrameLocks/>
          </p:cNvGraphicFramePr>
          <p:nvPr/>
        </p:nvGraphicFramePr>
        <p:xfrm>
          <a:off x="1524000" y="1551792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26778164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EAA8C-E5A3-D1AD-B7F1-FCD167ABA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650A54-9768-034E-DC3E-DF4123138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Iran 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17E761-AF2B-3BD2-378D-6C9E3C34FBEE}"/>
              </a:ext>
            </a:extLst>
          </p:cNvPr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Iran’s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7F63BEB-AA8A-EE16-A4E9-170FA3A14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841EF9-E747-7E4A-8178-5E9C377AD581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A8C71F-D6BD-2ED5-F1D4-2709C96DEDE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9250CD22-565B-6680-1932-E38637FAB1D8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F5781F2-7861-04D7-309F-7C30D1BCED47}"/>
              </a:ext>
            </a:extLst>
          </p:cNvPr>
          <p:cNvGraphicFramePr>
            <a:graphicFrameLocks/>
          </p:cNvGraphicFramePr>
          <p:nvPr/>
        </p:nvGraphicFramePr>
        <p:xfrm>
          <a:off x="1524000" y="1440549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1720326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84BAF-4458-3870-8495-B00FECFBB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DED113-2F0E-12DB-58C8-575507C4A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Iran 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109CFC-55FF-0102-C42C-5B888F95D26B}"/>
              </a:ext>
            </a:extLst>
          </p:cNvPr>
          <p:cNvSpPr txBox="1"/>
          <p:nvPr/>
        </p:nvSpPr>
        <p:spPr>
          <a:xfrm>
            <a:off x="568442" y="66470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Iran’s score in 2022 are compared to component scores in the region, income group, world, and top performers.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3421652-C546-88B0-D3EC-B7A14276D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6D156D-5CE7-F817-E0B4-689594858E59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777571-8D4F-F08F-AE4D-641C27D782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98E8AD30-53A1-B350-09C7-62B4063C97E5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0E2BEA1-8364-C875-5CD2-7FFAF48238FB}"/>
              </a:ext>
            </a:extLst>
          </p:cNvPr>
          <p:cNvGraphicFramePr>
            <a:graphicFrameLocks/>
          </p:cNvGraphicFramePr>
          <p:nvPr/>
        </p:nvGraphicFramePr>
        <p:xfrm>
          <a:off x="1524000" y="1561693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D3F60CE-BAC2-7807-BD05-D91516B76C28}"/>
              </a:ext>
            </a:extLst>
          </p:cNvPr>
          <p:cNvSpPr/>
          <p:nvPr/>
        </p:nvSpPr>
        <p:spPr>
          <a:xfrm>
            <a:off x="4224931" y="1608389"/>
            <a:ext cx="2569408" cy="93265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AFFORDABILITY CHANGE,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TAX SHARE &amp;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TAX STRUCTURE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076285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227C9-7EA4-14BE-0F46-0CF975FB2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6FAB61-5085-163C-D2D9-51DB1A379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Iran’s cigarette tax policies over time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E64D8F-AD1B-7600-6D83-FE7520683971}"/>
              </a:ext>
            </a:extLst>
          </p:cNvPr>
          <p:cNvSpPr txBox="1"/>
          <p:nvPr/>
        </p:nvSpPr>
        <p:spPr>
          <a:xfrm>
            <a:off x="752308" y="616773"/>
            <a:ext cx="10830092" cy="104458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Iran's overall score decreased from 2016 to 2018 as the tax structure became less effective, then increased in 2020 before decreasing again,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largely due to a failure to reduce affordability over time.</a:t>
            </a: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F6E29289-7961-843A-14F1-41AE9F204551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8998AC-6A17-B56B-8321-EFD23D996C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459144-B996-1626-8507-CF320941D762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FA8EB7-1215-C111-ED12-EE85025327F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E449E5F-8986-8B78-6C70-606A9FC94F91}"/>
              </a:ext>
            </a:extLst>
          </p:cNvPr>
          <p:cNvGraphicFramePr>
            <a:graphicFrameLocks/>
          </p:cNvGraphicFramePr>
          <p:nvPr/>
        </p:nvGraphicFramePr>
        <p:xfrm>
          <a:off x="1524000" y="1661357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02473612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Microsoft Macintosh PowerPoint</Application>
  <PresentationFormat>Widescreen</PresentationFormat>
  <Paragraphs>21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Georgia</vt:lpstr>
      <vt:lpstr>1_Office Theme</vt:lpstr>
      <vt:lpstr>Cigarette tax policies in Iran, 2022</vt:lpstr>
      <vt:lpstr>How does Iran compare to other countries?</vt:lpstr>
      <vt:lpstr>How does Iran compare to other countries?</vt:lpstr>
      <vt:lpstr>Iran’s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2</cp:revision>
  <dcterms:created xsi:type="dcterms:W3CDTF">2025-04-10T19:05:54Z</dcterms:created>
  <dcterms:modified xsi:type="dcterms:W3CDTF">2025-04-10T19:06:22Z</dcterms:modified>
</cp:coreProperties>
</file>