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495" r:id="rId2"/>
    <p:sldId id="496" r:id="rId3"/>
    <p:sldId id="497" r:id="rId4"/>
    <p:sldId id="49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061677-E6DB-BC3A-2E13-EDACCD741994}" name="Boluwatife Aderounmu" initials="" userId="S::baderou1@jh.edu::7bc63270-0949-47de-8396-69706221b4bb" providerId="AD"/>
  <p188:author id="{BEDA8EC2-1DF4-0A2D-CB98-30C34E806DAC}" name="Margaret Dorokhina" initials="" userId="S::mdorokh1@jh.edu::a82f5cde-f247-4d38-846d-2ab4f11db5f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70"/>
    <p:restoredTop sz="94682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C\AppData\Roaming\Microsoft\Excel\Scorecard2014_2020_for%20ppt%20(version%201)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C\AppData\Roaming\Microsoft\Excel\Scorecard2014_2020_for%20ppt%20(version%201)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C\AppData\Roaming\Microsoft\Excel\Scorecard2014_2020_for%20ppt%20(version%201)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C\AppData\Roaming\Microsoft\Excel\Scorecard2014_2020_for%20ppt%20(version%201).xlsb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466-4D11-BDB7-5B3DDDF896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3'!$B$1355:$F$1355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 formatCode="0.00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B1-4705-A097-AA90779086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3463536"/>
        <c:axId val="1083448176"/>
      </c:barChart>
      <c:catAx>
        <c:axId val="1083463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83448176"/>
        <c:crosses val="autoZero"/>
        <c:auto val="1"/>
        <c:lblAlgn val="ctr"/>
        <c:lblOffset val="100"/>
        <c:noMultiLvlLbl val="0"/>
      </c:catAx>
      <c:valAx>
        <c:axId val="108344817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8346353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9A6-494C-AD4E-9F293447A6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3'!$A$1358:$A$1362</c:f>
              <c:strCache>
                <c:ptCount val="5"/>
                <c:pt idx="0">
                  <c:v>India</c:v>
                </c:pt>
                <c:pt idx="1">
                  <c:v>South-East Asian region average</c:v>
                </c:pt>
                <c:pt idx="2">
                  <c:v>Lower middle-income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'Slide 3'!$B$1357:$F$1357</c:f>
              <c:numCache>
                <c:formatCode>General</c:formatCode>
                <c:ptCount val="5"/>
                <c:pt idx="0" formatCode="0.00">
                  <c:v>1.5</c:v>
                </c:pt>
                <c:pt idx="1">
                  <c:v>1.63</c:v>
                </c:pt>
                <c:pt idx="2">
                  <c:v>1.49</c:v>
                </c:pt>
                <c:pt idx="3">
                  <c:v>1.99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12-4097-9667-F896C49E2C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3429936"/>
        <c:axId val="1083423696"/>
      </c:barChart>
      <c:catAx>
        <c:axId val="108342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83423696"/>
        <c:crosses val="autoZero"/>
        <c:auto val="1"/>
        <c:lblAlgn val="ctr"/>
        <c:lblOffset val="100"/>
        <c:noMultiLvlLbl val="0"/>
      </c:catAx>
      <c:valAx>
        <c:axId val="108342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8342993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3'!$A$1358</c:f>
              <c:strCache>
                <c:ptCount val="1"/>
                <c:pt idx="0">
                  <c:v>India</c:v>
                </c:pt>
              </c:strCache>
            </c:strRef>
          </c:tx>
          <c:spPr>
            <a:solidFill>
              <a:srgbClr val="196E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3'!$B$1:$F$1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  <c:extLst/>
            </c:strRef>
          </c:cat>
          <c:val>
            <c:numRef>
              <c:f>'Slide 3'!$B$1358:$F$1358</c:f>
              <c:numCache>
                <c:formatCode>General</c:formatCode>
                <c:ptCount val="4"/>
                <c:pt idx="0">
                  <c:v>3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FE90-427F-8214-7F8AEFF5F506}"/>
            </c:ext>
          </c:extLst>
        </c:ser>
        <c:ser>
          <c:idx val="1"/>
          <c:order val="1"/>
          <c:tx>
            <c:strRef>
              <c:f>'Slide 3'!$A$1359</c:f>
              <c:strCache>
                <c:ptCount val="1"/>
                <c:pt idx="0">
                  <c:v>South-East Asian region average</c:v>
                </c:pt>
              </c:strCache>
            </c:strRef>
          </c:tx>
          <c:spPr>
            <a:solidFill>
              <a:srgbClr val="CBA745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CBA74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5CD-41D7-AC75-8AB4A0F4750F}"/>
              </c:ext>
            </c:extLst>
          </c:dPt>
          <c:cat>
            <c:strRef>
              <c:f>'Slide 3'!$B$1:$F$1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  <c:extLst/>
            </c:strRef>
          </c:cat>
          <c:val>
            <c:numRef>
              <c:f>'Slide 3'!$B$1359:$F$1359</c:f>
              <c:numCache>
                <c:formatCode>General</c:formatCode>
                <c:ptCount val="4"/>
                <c:pt idx="0">
                  <c:v>2.88</c:v>
                </c:pt>
                <c:pt idx="1">
                  <c:v>0.3</c:v>
                </c:pt>
                <c:pt idx="2">
                  <c:v>1.72</c:v>
                </c:pt>
                <c:pt idx="3">
                  <c:v>1.18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FE90-427F-8214-7F8AEFF5F506}"/>
            </c:ext>
          </c:extLst>
        </c:ser>
        <c:ser>
          <c:idx val="2"/>
          <c:order val="2"/>
          <c:tx>
            <c:strRef>
              <c:f>'Slide 3'!$A$1360</c:f>
              <c:strCache>
                <c:ptCount val="1"/>
                <c:pt idx="0">
                  <c:v>Lower middle-income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'Slide 3'!$B$1:$F$1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  <c:extLst/>
            </c:strRef>
          </c:cat>
          <c:val>
            <c:numRef>
              <c:f>'Slide 3'!$B$1360:$F$1360</c:f>
              <c:numCache>
                <c:formatCode>General</c:formatCode>
                <c:ptCount val="4"/>
                <c:pt idx="0">
                  <c:v>1.69</c:v>
                </c:pt>
                <c:pt idx="1">
                  <c:v>0.57999999999999996</c:v>
                </c:pt>
                <c:pt idx="2">
                  <c:v>1.33</c:v>
                </c:pt>
                <c:pt idx="3">
                  <c:v>2.38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FE90-427F-8214-7F8AEFF5F506}"/>
            </c:ext>
          </c:extLst>
        </c:ser>
        <c:ser>
          <c:idx val="3"/>
          <c:order val="3"/>
          <c:tx>
            <c:strRef>
              <c:f>'Slide 3'!$A$1361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rgbClr val="98BCE3"/>
            </a:solidFill>
            <a:ln>
              <a:noFill/>
            </a:ln>
            <a:effectLst/>
          </c:spPr>
          <c:invertIfNegative val="0"/>
          <c:cat>
            <c:strRef>
              <c:f>'Slide 3'!$B$1:$F$1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  <c:extLst/>
            </c:strRef>
          </c:cat>
          <c:val>
            <c:numRef>
              <c:f>'Slide 3'!$B$1361:$F$1361</c:f>
              <c:numCache>
                <c:formatCode>General</c:formatCode>
                <c:ptCount val="4"/>
                <c:pt idx="0">
                  <c:v>2.37</c:v>
                </c:pt>
                <c:pt idx="1">
                  <c:v>0.55000000000000004</c:v>
                </c:pt>
                <c:pt idx="2">
                  <c:v>2.17</c:v>
                </c:pt>
                <c:pt idx="3">
                  <c:v>2.91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FE90-427F-8214-7F8AEFF5F506}"/>
            </c:ext>
          </c:extLst>
        </c:ser>
        <c:ser>
          <c:idx val="4"/>
          <c:order val="4"/>
          <c:tx>
            <c:strRef>
              <c:f>'Slide 3'!$A$1362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'Slide 3'!$B$1:$F$1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  <c:extLst/>
            </c:strRef>
          </c:cat>
          <c:val>
            <c:numRef>
              <c:f>'Slide 3'!$B$1362:$F$1362</c:f>
              <c:numCache>
                <c:formatCode>General</c:formatCode>
                <c:ptCount val="4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FE90-427F-8214-7F8AEFF5F5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3290256"/>
        <c:axId val="1083312816"/>
      </c:barChart>
      <c:catAx>
        <c:axId val="108329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83312816"/>
        <c:crosses val="autoZero"/>
        <c:auto val="1"/>
        <c:lblAlgn val="ctr"/>
        <c:lblOffset val="100"/>
        <c:noMultiLvlLbl val="0"/>
      </c:catAx>
      <c:valAx>
        <c:axId val="108331281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8329025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3'!$A$1351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BBC8E3"/>
            </a:solidFill>
            <a:ln>
              <a:noFill/>
            </a:ln>
            <a:effectLst/>
          </c:spPr>
          <c:invertIfNegative val="0"/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3'!$B$1351:$F$1351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0.5</c:v>
                </c:pt>
                <c:pt idx="3">
                  <c:v>1</c:v>
                </c:pt>
                <c:pt idx="4" formatCode="0.00">
                  <c:v>1.125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28-4230-9AF8-1B46BCD05B76}"/>
            </c:ext>
          </c:extLst>
        </c:ser>
        <c:ser>
          <c:idx val="1"/>
          <c:order val="1"/>
          <c:tx>
            <c:strRef>
              <c:f>'Slide 3'!$A$1352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0A2D4"/>
            </a:solidFill>
            <a:ln>
              <a:noFill/>
            </a:ln>
            <a:effectLst/>
          </c:spPr>
          <c:invertIfNegative val="0"/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3'!$B$1352:$F$1352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1.5</c:v>
                </c:pt>
                <c:pt idx="3">
                  <c:v>1</c:v>
                </c:pt>
                <c:pt idx="4" formatCode="0.00">
                  <c:v>2.375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28-4230-9AF8-1B46BCD05B76}"/>
            </c:ext>
          </c:extLst>
        </c:ser>
        <c:ser>
          <c:idx val="2"/>
          <c:order val="2"/>
          <c:tx>
            <c:strRef>
              <c:f>'Slide 3'!$A$1353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3'!$B$1353:$F$1353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1.5</c:v>
                </c:pt>
                <c:pt idx="3">
                  <c:v>1</c:v>
                </c:pt>
                <c:pt idx="4" formatCode="0.00">
                  <c:v>1.625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28-4230-9AF8-1B46BCD05B76}"/>
            </c:ext>
          </c:extLst>
        </c:ser>
        <c:ser>
          <c:idx val="3"/>
          <c:order val="3"/>
          <c:tx>
            <c:strRef>
              <c:f>'Slide 3'!$A$1354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A64AD"/>
            </a:solidFill>
            <a:ln>
              <a:noFill/>
            </a:ln>
            <a:effectLst/>
          </c:spPr>
          <c:invertIfNegative val="0"/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3'!$B$1354:$F$1354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 formatCode="0.00">
                  <c:v>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28-4230-9AF8-1B46BCD05B76}"/>
            </c:ext>
          </c:extLst>
        </c:ser>
        <c:ser>
          <c:idx val="4"/>
          <c:order val="4"/>
          <c:tx>
            <c:strRef>
              <c:f>'Slide 3'!$A$1355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3'!$B$1355:$F$1355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 formatCode="0.00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28-4230-9AF8-1B46BCD05B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3256176"/>
        <c:axId val="1083236016"/>
      </c:barChart>
      <c:catAx>
        <c:axId val="108325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83236016"/>
        <c:crosses val="autoZero"/>
        <c:auto val="1"/>
        <c:lblAlgn val="ctr"/>
        <c:lblOffset val="100"/>
        <c:noMultiLvlLbl val="0"/>
      </c:catAx>
      <c:valAx>
        <c:axId val="108323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8325617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96CBF-C82B-E545-A943-FAA5D87A74ED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B33BB-62CC-034A-8E60-3BDEAD015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93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D2892-5026-8AD2-B601-FA5387EE3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CF8B24-1301-C93A-4923-D3EC85B2AC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F9F7C6-C662-7D86-684C-FD535B5E55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01EA0-69F1-DC79-61EF-3724A74B6F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211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DF91F-12AE-87E3-EAFF-C1B29FACE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257F65-8782-A360-647D-8B4F05D74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0621D-A747-6EF3-AC4C-E70C3AB0F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0D219-E3E8-29EF-FBC9-74C7F555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42378-3AA6-C774-6FD4-7838539F4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49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472C9-522C-45E4-9EE6-54667E660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E09736-B26E-576B-DC6D-8CE17B344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A4A1D-AE55-E9B0-B212-55C732B8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29F5C-227D-2B3A-85F3-B08D17BFE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41309-8D64-D8AE-84F4-3AF1AC7AA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0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1EE842-341A-AF7C-C78F-8D3A464B91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AA1616-FCC3-E5CB-CEBC-D067C51912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A67AA-0448-87E3-9AA7-9EF976C07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23138-CE9D-3F2C-B9DF-6D83DF13A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E37AA-4939-D70D-694D-85399AAC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26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E4009-D788-5820-21F5-5314BBF0F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25406-ED23-B80E-F24B-74BFE1A2F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1F3C9-785A-E000-ECDC-8AC7E37DC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7C98A-85E5-EDD8-1F21-5D3CEC8B0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97B41-26A6-1CBA-B2D1-6C33610A7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51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B9C93-54B4-94CA-D83A-19C1E1910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3E978C-0D81-680E-1841-DCAE19E2C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3E8E1-1384-B3BD-E620-140527E89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4153B-08B8-4A58-2C1C-CAD0E233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2D74B-84D7-1851-011A-9355B53F8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67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C91FE-224B-2565-1770-9F2265892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3B99C-CDFB-3144-0A49-4120C12FCD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6AD0DD-9B1A-FA01-9965-ECD47A227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18F17C-4FA3-B689-60DC-3A7C9512B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C49A78-B369-FBEB-132E-C2F51B925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CDDB66-0118-AEC1-947A-0EB4FCA8B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3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03096-3E2A-B653-E225-E8BFED0A1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6A0F35-AFA6-9BB0-1AC2-8E3BA7555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AC60F9-AC45-6A39-72E0-22E166EBE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1CCAA5-06F9-796F-42B7-4382310F78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AC4A9E-53CC-A382-7A3E-76852E55DB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E89E51-32F2-128D-6CAE-85D27AEAA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652544-5654-4C40-3EAC-55572A96F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538C4E-D794-E3EB-9ACD-A1E37AE72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74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AA601-5F4E-F13A-88D1-948702D15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C90A90-BDF5-9728-98CF-ABD7FCB18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0244BE-8E14-DAB0-6E62-32597F946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1094ED-7FFC-9C6A-32E2-6B93BECE1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59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F9E938-1F28-F489-31AD-6BFC4FC3D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78FC66-E9D7-3201-6F61-94FCC62F2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F523B-9BA9-33B6-507D-F086BBEF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96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8757A-56E9-D308-1E28-89F6432D7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4C830-4E08-B2B1-3D45-A8F70E72B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82C105-C005-8FED-AD1E-96319A129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BE3CF-A012-A53D-0F06-E803DADD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ED7885-736B-A524-E0DE-9A86A1B92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553C2B-FF99-4AEB-BA94-E76CDCC81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70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A0643-73EE-6CDC-B4BB-F6884DA9D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A0769D-0100-AF2A-96EB-5DAA830782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E8282F-4C86-7E41-C693-D55A36DDE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482A50-C300-EE08-98FF-74ED21FD0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6B685C-3793-BE53-7084-8D1134D10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3A82B-B8C9-4E79-F707-AA6664C80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43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1E955F-3BC0-CD28-FA5F-D6D4FB55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B6EC5-37FF-96E1-66CF-3154AA5F9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DCC0F-E1F5-1C6E-58AD-341394C5E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A206F-7E96-548C-90FA-B9E4BAEA06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5C1F1-4599-1366-C22E-3434285EF5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3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3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hyperlink" Target="http://www.tobacconomics.org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tobacconomics.org/research/cigarette-tax-scorecard-3rd-edition/" TargetMode="External"/><Relationship Id="rId4" Type="http://schemas.openxmlformats.org/officeDocument/2006/relationships/hyperlink" Target="https://twitter.com/Tobacconomics" TargetMode="Externa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9A74A-F360-28CA-B09F-2E8CD6C8F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A3D4C23-6174-BEE3-98C8-362FCEE0AC75}"/>
              </a:ext>
            </a:extLst>
          </p:cNvPr>
          <p:cNvSpPr/>
          <p:nvPr/>
        </p:nvSpPr>
        <p:spPr>
          <a:xfrm>
            <a:off x="9824013" y="2722042"/>
            <a:ext cx="1758387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8331134-A15B-4FF5-6E27-5CD2A52579CD}"/>
              </a:ext>
            </a:extLst>
          </p:cNvPr>
          <p:cNvGraphicFramePr>
            <a:graphicFrameLocks/>
          </p:cNvGraphicFramePr>
          <p:nvPr/>
        </p:nvGraphicFramePr>
        <p:xfrm>
          <a:off x="1524000" y="173037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280F1547-BEA4-B270-9570-2627E1883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Cigarette tax policies in India, 2022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E52559-AD5A-A4E3-40D0-C39BAFAE12DE}"/>
              </a:ext>
            </a:extLst>
          </p:cNvPr>
          <p:cNvSpPr txBox="1"/>
          <p:nvPr/>
        </p:nvSpPr>
        <p:spPr>
          <a:xfrm>
            <a:off x="234950" y="7155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 key tax components were assessed using a 5-point scale, with the overall score reflecting an average of India’s component scores.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020362-8526-8BF5-3D75-E1498F19E55D}"/>
              </a:ext>
            </a:extLst>
          </p:cNvPr>
          <p:cNvSpPr txBox="1"/>
          <p:nvPr/>
        </p:nvSpPr>
        <p:spPr>
          <a:xfrm>
            <a:off x="234950" y="1088447"/>
            <a:ext cx="117221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scores reflect the current strengths and opportunities in India 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580211C-7B12-3975-C98F-471650B1E3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36B35E2-8778-DBBC-AF99-60DC1C4138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C16A2B-F969-32B4-B74F-55B4CC5BB15A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>
            <a:extLst>
              <a:ext uri="{FF2B5EF4-FFF2-40B4-BE49-F238E27FC236}">
                <a16:creationId xmlns:a16="http://schemas.microsoft.com/office/drawing/2014/main" id="{39044025-3666-2E21-EA1F-95D180921B2F}"/>
              </a:ext>
            </a:extLst>
          </p:cNvPr>
          <p:cNvSpPr/>
          <p:nvPr/>
        </p:nvSpPr>
        <p:spPr>
          <a:xfrm>
            <a:off x="2130375" y="6445090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3368664B-E1BD-F205-19BF-08132D108FD6}"/>
              </a:ext>
            </a:extLst>
          </p:cNvPr>
          <p:cNvSpPr/>
          <p:nvPr/>
        </p:nvSpPr>
        <p:spPr>
          <a:xfrm rot="16200000">
            <a:off x="8356103" y="2606758"/>
            <a:ext cx="2547907" cy="1082946"/>
          </a:xfrm>
          <a:prstGeom prst="rightArrow">
            <a:avLst/>
          </a:prstGeom>
          <a:solidFill>
            <a:srgbClr val="DD45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5485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C45C6-79B2-BC93-78AA-ACB0699CC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37AA73-50CE-6BB3-03C8-223ABB649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India 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12F847-5E1E-EA66-54F4-3390A2422C09}"/>
              </a:ext>
            </a:extLst>
          </p:cNvPr>
          <p:cNvSpPr txBox="1"/>
          <p:nvPr/>
        </p:nvSpPr>
        <p:spPr>
          <a:xfrm>
            <a:off x="23495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India’s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2D8967B-AD8E-3C3A-92B7-BEFFA6277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FFF8BC-E9D0-C280-BA36-1FC94D910996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45C94E-3EC3-5F5C-0166-A58124E3C77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>
            <a:extLst>
              <a:ext uri="{FF2B5EF4-FFF2-40B4-BE49-F238E27FC236}">
                <a16:creationId xmlns:a16="http://schemas.microsoft.com/office/drawing/2014/main" id="{2531C1A8-78B5-E65A-1035-E3C594CC7905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10617D2-99CF-1A2E-6525-803A11954C15}"/>
              </a:ext>
            </a:extLst>
          </p:cNvPr>
          <p:cNvGraphicFramePr>
            <a:graphicFrameLocks/>
          </p:cNvGraphicFramePr>
          <p:nvPr/>
        </p:nvGraphicFramePr>
        <p:xfrm>
          <a:off x="1524000" y="1676409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78372546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C0097-B78E-CFF8-4C9B-1A8DBAB77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945E9D-07BF-1134-2E38-DC4F33DB1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India 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782375-726A-68FB-B887-59F189139D7C}"/>
              </a:ext>
            </a:extLst>
          </p:cNvPr>
          <p:cNvSpPr txBox="1"/>
          <p:nvPr/>
        </p:nvSpPr>
        <p:spPr>
          <a:xfrm>
            <a:off x="168275" y="717310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components of India’s score in 2022 are compared to component scores in the region, income group, world, and top performers.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4AF63A3-A01A-0A3F-A113-AD8D4B2B7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D33D44-8DD7-7365-59B6-A8C463B951FD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0149F7-0D54-5290-4C1D-FB4C3D5DACD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>
            <a:extLst>
              <a:ext uri="{FF2B5EF4-FFF2-40B4-BE49-F238E27FC236}">
                <a16:creationId xmlns:a16="http://schemas.microsoft.com/office/drawing/2014/main" id="{29B07C49-125D-C74A-93A9-4B4DA2638411}"/>
              </a:ext>
            </a:extLst>
          </p:cNvPr>
          <p:cNvSpPr/>
          <p:nvPr/>
        </p:nvSpPr>
        <p:spPr>
          <a:xfrm>
            <a:off x="2130375" y="6460573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A3C4E33-E519-9BCB-747E-BE66DBE89E42}"/>
              </a:ext>
            </a:extLst>
          </p:cNvPr>
          <p:cNvGraphicFramePr>
            <a:graphicFrameLocks/>
          </p:cNvGraphicFramePr>
          <p:nvPr/>
        </p:nvGraphicFramePr>
        <p:xfrm>
          <a:off x="1524000" y="173037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94E6862E-36A7-1C14-E6B5-4B271749199F}"/>
              </a:ext>
            </a:extLst>
          </p:cNvPr>
          <p:cNvSpPr/>
          <p:nvPr/>
        </p:nvSpPr>
        <p:spPr>
          <a:xfrm>
            <a:off x="4467827" y="1607180"/>
            <a:ext cx="2028339" cy="93265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AFFORDABILITY CHANGE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requires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566141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9A9F2-6409-CC59-BE16-F35D51B7F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40FB3A-B0BF-8778-C315-55C602C42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India’s cigarette tax policies over time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458991-B092-E6AB-F341-F728DFF837E0}"/>
              </a:ext>
            </a:extLst>
          </p:cNvPr>
          <p:cNvSpPr txBox="1"/>
          <p:nvPr/>
        </p:nvSpPr>
        <p:spPr>
          <a:xfrm>
            <a:off x="752308" y="616773"/>
            <a:ext cx="1034908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India's overall score increased in 2016 largely due to a reduction in affordability, before decreasing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due to a failure to reduce affordability over time and a decrease in cigarette prices.</a:t>
            </a:r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id="{8E6B1B90-5D4F-FB9A-B6DA-D4359ECF974C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0D972C0-4DE4-B4F7-9E21-096155EF2B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86E6A9-55B2-9B06-3157-3E55C3101D74}"/>
              </a:ext>
            </a:extLst>
          </p:cNvPr>
          <p:cNvPicPr>
            <a:picLocks/>
          </p:cNvPicPr>
          <p:nvPr/>
        </p:nvPicPr>
        <p:blipFill rotWithShape="1">
          <a:blip r:embed="rId7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0465DD-A776-DA59-0F94-83220EC1137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A0D6368-141D-AC86-6D67-57CFCE33E81D}"/>
              </a:ext>
            </a:extLst>
          </p:cNvPr>
          <p:cNvGraphicFramePr>
            <a:graphicFrameLocks/>
          </p:cNvGraphicFramePr>
          <p:nvPr/>
        </p:nvGraphicFramePr>
        <p:xfrm>
          <a:off x="1524000" y="1538601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02869692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Georgia</vt:lpstr>
      <vt:lpstr>1_Office Theme</vt:lpstr>
      <vt:lpstr>Cigarette tax policies in India, 2022</vt:lpstr>
      <vt:lpstr>How does India compare to other countries?</vt:lpstr>
      <vt:lpstr>How does India compare to other countries?</vt:lpstr>
      <vt:lpstr>India’s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Boluwatife Aderounmu</dc:creator>
  <cp:lastModifiedBy>Boluwatife Aderounmu</cp:lastModifiedBy>
  <cp:revision>1</cp:revision>
  <dcterms:created xsi:type="dcterms:W3CDTF">2025-04-10T19:05:17Z</dcterms:created>
  <dcterms:modified xsi:type="dcterms:W3CDTF">2025-04-10T19:05:48Z</dcterms:modified>
</cp:coreProperties>
</file>