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515" r:id="rId2"/>
    <p:sldId id="516" r:id="rId3"/>
    <p:sldId id="517" r:id="rId4"/>
    <p:sldId id="51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Roaming\Microsoft\Excel\Scorecard2014_2020_for%20ppt%20(version%202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Roaming\Microsoft\Excel\Scorecard2014_2020_for%20ppt%20(version%202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Updated%20scorecard%20(version%202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Roaming\Microsoft\Excel\Scorecard2014_2020_for%20ppt%20(version%202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90-4476-B0D2-21BE92A592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3'!$B$1409:$F$1409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4.5</c:v>
                </c:pt>
                <c:pt idx="3">
                  <c:v>3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5B-4BF6-B95C-776AEE2BB3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9586960"/>
        <c:axId val="819587320"/>
      </c:barChart>
      <c:catAx>
        <c:axId val="81958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9587320"/>
        <c:crosses val="autoZero"/>
        <c:auto val="1"/>
        <c:lblAlgn val="ctr"/>
        <c:lblOffset val="100"/>
        <c:noMultiLvlLbl val="0"/>
      </c:catAx>
      <c:valAx>
        <c:axId val="81958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95869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02B-4F72-95D9-0EA851CE939B}"/>
              </c:ext>
            </c:extLst>
          </c:dPt>
          <c:dPt>
            <c:idx val="4"/>
            <c:invertIfNegative val="0"/>
            <c:bubble3D val="0"/>
            <c:spPr>
              <a:solidFill>
                <a:srgbClr val="98BC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A7-44EC-9FAC-F5F539AB28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3'!$A$1411:$A$1415</c:f>
              <c:strCache>
                <c:ptCount val="5"/>
                <c:pt idx="0">
                  <c:v>Israel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3'!$B$1410:$F$1410</c:f>
              <c:numCache>
                <c:formatCode>General</c:formatCode>
                <c:ptCount val="5"/>
                <c:pt idx="0" formatCode="0.00">
                  <c:v>2.875</c:v>
                </c:pt>
                <c:pt idx="1">
                  <c:v>2.64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A-4191-BC44-18642ECBD2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0506904"/>
        <c:axId val="820509424"/>
      </c:barChart>
      <c:catAx>
        <c:axId val="82050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509424"/>
        <c:crosses val="autoZero"/>
        <c:auto val="1"/>
        <c:lblAlgn val="ctr"/>
        <c:lblOffset val="100"/>
        <c:noMultiLvlLbl val="0"/>
      </c:catAx>
      <c:valAx>
        <c:axId val="82050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05069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3'!$A$1411</c:f>
              <c:strCache>
                <c:ptCount val="1"/>
                <c:pt idx="0">
                  <c:v>Israel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3'!$B$1411:$E$1411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4.5</c:v>
                </c:pt>
                <c:pt idx="3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D38-415C-B2D9-F61383F78651}"/>
            </c:ext>
          </c:extLst>
        </c:ser>
        <c:ser>
          <c:idx val="1"/>
          <c:order val="1"/>
          <c:tx>
            <c:strRef>
              <c:f>'Slide 3'!$A$1412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3'!$B$1412:$E$1412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38-415C-B2D9-F61383F78651}"/>
            </c:ext>
          </c:extLst>
        </c:ser>
        <c:ser>
          <c:idx val="2"/>
          <c:order val="2"/>
          <c:tx>
            <c:strRef>
              <c:f>'Slide 3'!$A$1413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3'!$B$1413:$E$1413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38-415C-B2D9-F61383F78651}"/>
            </c:ext>
          </c:extLst>
        </c:ser>
        <c:ser>
          <c:idx val="3"/>
          <c:order val="3"/>
          <c:tx>
            <c:strRef>
              <c:f>'Slide 3'!$A$1414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3'!$B$1414:$E$1414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38-415C-B2D9-F61383F78651}"/>
            </c:ext>
          </c:extLst>
        </c:ser>
        <c:ser>
          <c:idx val="4"/>
          <c:order val="4"/>
          <c:tx>
            <c:strRef>
              <c:f>'Slide 3'!$A$1415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3'!$B$1415:$E$1415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38-415C-B2D9-F61383F78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9441200"/>
        <c:axId val="949445520"/>
      </c:barChart>
      <c:catAx>
        <c:axId val="94944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9445520"/>
        <c:crosses val="autoZero"/>
        <c:auto val="1"/>
        <c:lblAlgn val="ctr"/>
        <c:lblOffset val="100"/>
        <c:noMultiLvlLbl val="0"/>
      </c:catAx>
      <c:valAx>
        <c:axId val="94944552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94412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3'!$A$1405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7E2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3'!$B$1405:$F$1405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4.5</c:v>
                </c:pt>
                <c:pt idx="3">
                  <c:v>3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F-4675-BD56-CE1913304626}"/>
            </c:ext>
          </c:extLst>
        </c:ser>
        <c:ser>
          <c:idx val="1"/>
          <c:order val="1"/>
          <c:tx>
            <c:strRef>
              <c:f>'Slide 3'!$A$1406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3'!$B$1406:$F$1406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4.5</c:v>
                </c:pt>
                <c:pt idx="3">
                  <c:v>3</c:v>
                </c:pt>
                <c:pt idx="4" formatCode="0.00">
                  <c:v>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CF-4675-BD56-CE1913304626}"/>
            </c:ext>
          </c:extLst>
        </c:ser>
        <c:ser>
          <c:idx val="2"/>
          <c:order val="2"/>
          <c:tx>
            <c:strRef>
              <c:f>'Slide 3'!$A$1407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07BC8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3'!$B$1407:$F$1407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4.5</c:v>
                </c:pt>
                <c:pt idx="3">
                  <c:v>3</c:v>
                </c:pt>
                <c:pt idx="4" formatCode="0.00">
                  <c:v>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CF-4675-BD56-CE1913304626}"/>
            </c:ext>
          </c:extLst>
        </c:ser>
        <c:ser>
          <c:idx val="3"/>
          <c:order val="3"/>
          <c:tx>
            <c:strRef>
              <c:f>'Slide 3'!$A$1408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3'!$B$1408:$F$1408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4.5</c:v>
                </c:pt>
                <c:pt idx="3">
                  <c:v>3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CF-4675-BD56-CE1913304626}"/>
            </c:ext>
          </c:extLst>
        </c:ser>
        <c:ser>
          <c:idx val="4"/>
          <c:order val="4"/>
          <c:tx>
            <c:strRef>
              <c:f>'Slide 3'!$A$1409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3'!$B$1409:$F$1409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4.5</c:v>
                </c:pt>
                <c:pt idx="3">
                  <c:v>3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CF-4675-BD56-CE1913304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6642592"/>
        <c:axId val="836637192"/>
      </c:barChart>
      <c:catAx>
        <c:axId val="83664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6637192"/>
        <c:crosses val="autoZero"/>
        <c:auto val="1"/>
        <c:lblAlgn val="ctr"/>
        <c:lblOffset val="100"/>
        <c:noMultiLvlLbl val="0"/>
      </c:catAx>
      <c:valAx>
        <c:axId val="8366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66425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3D468-1029-FE4F-891B-595F9B59B861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48308-F4F1-BB4C-B5BB-148E4474E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7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6526C-FB1A-EAF6-8BB5-A8F647B25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C794A6-BA86-DCDC-708E-4EB9D929E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80A528-54DB-BFCC-BA80-C5927AE7B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61518-F180-B88C-E4F3-52D40DA40B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56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F91F-12AE-87E3-EAFF-C1B29FACE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57F65-8782-A360-647D-8B4F05D74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0621D-A747-6EF3-AC4C-E70C3AB0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0D219-E3E8-29EF-FBC9-74C7F555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2378-3AA6-C774-6FD4-7838539F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0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72C9-522C-45E4-9EE6-54667E66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09736-B26E-576B-DC6D-8CE17B344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A4A1D-AE55-E9B0-B212-55C732B8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29F5C-227D-2B3A-85F3-B08D17BF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41309-8D64-D8AE-84F4-3AF1AC7A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EE842-341A-AF7C-C78F-8D3A464B9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A1616-FCC3-E5CB-CEBC-D067C5191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A67AA-0448-87E3-9AA7-9EF976C0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23138-CE9D-3F2C-B9DF-6D83DF13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E37AA-4939-D70D-694D-85399AAC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5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4009-D788-5820-21F5-5314BBF0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25406-ED23-B80E-F24B-74BFE1A2F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1F3C9-785A-E000-ECDC-8AC7E37D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C98A-85E5-EDD8-1F21-5D3CEC8B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97B41-26A6-1CBA-B2D1-6C33610A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4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9C93-54B4-94CA-D83A-19C1E191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E978C-0D81-680E-1841-DCAE19E2C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3E8E1-1384-B3BD-E620-140527E8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153B-08B8-4A58-2C1C-CAD0E233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2D74B-84D7-1851-011A-9355B53F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3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91FE-224B-2565-1770-9F226589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B99C-CDFB-3144-0A49-4120C12FC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AD0DD-9B1A-FA01-9965-ECD47A227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8F17C-4FA3-B689-60DC-3A7C9512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49A78-B369-FBEB-132E-C2F51B92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DDB66-0118-AEC1-947A-0EB4FCA8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3096-3E2A-B653-E225-E8BFED0A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A0F35-AFA6-9BB0-1AC2-8E3BA7555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C60F9-AC45-6A39-72E0-22E166EBE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CCAA5-06F9-796F-42B7-4382310F7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C4A9E-53CC-A382-7A3E-76852E55D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E89E51-32F2-128D-6CAE-85D27AEA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652544-5654-4C40-3EAC-55572A96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538C4E-D794-E3EB-9ACD-A1E37AE7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A601-5F4E-F13A-88D1-948702D1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90A90-BDF5-9728-98CF-ABD7FCB1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244BE-8E14-DAB0-6E62-32597F94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094ED-7FFC-9C6A-32E2-6B93BECE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2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9E938-1F28-F489-31AD-6BFC4FC3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8FC66-E9D7-3201-6F61-94FCC62F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F523B-9BA9-33B6-507D-F086BBEF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757A-56E9-D308-1E28-89F6432D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4C830-4E08-B2B1-3D45-A8F70E72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2C105-C005-8FED-AD1E-96319A129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BE3CF-A012-A53D-0F06-E803DADD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D7885-736B-A524-E0DE-9A86A1B9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53C2B-FF99-4AEB-BA94-E76CDCC8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0643-73EE-6CDC-B4BB-F6884DA9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A0769D-0100-AF2A-96EB-5DAA83078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8282F-4C86-7E41-C693-D55A36DDE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82A50-C300-EE08-98FF-74ED21FD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685C-3793-BE53-7084-8D1134D1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3A82B-B8C9-4E79-F707-AA6664C8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6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E955F-3BC0-CD28-FA5F-D6D4FB55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B6EC5-37FF-96E1-66CF-3154AA5F9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DCC0F-E1F5-1C6E-58AD-341394C5E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A206F-7E96-548C-90FA-B9E4BAEA0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5C1F1-4599-1366-C22E-3434285EF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3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CA087-36A3-DF47-7786-AEF1D371A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567EBB8-1618-AA59-E73A-EBAE27D2657B}"/>
              </a:ext>
            </a:extLst>
          </p:cNvPr>
          <p:cNvGraphicFramePr>
            <a:graphicFrameLocks/>
          </p:cNvGraphicFramePr>
          <p:nvPr/>
        </p:nvGraphicFramePr>
        <p:xfrm>
          <a:off x="1034143" y="1551792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EB268D2-E5B5-5CDD-4276-0F96F69F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Israel,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FF1EB0-FC60-D97F-368B-50C766CCE800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Israel’s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616A8-A009-FA06-DC3C-BF2B78A9C480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Israel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A942E5-98CB-939A-9F12-FDAD72F26C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6E6F46-E796-789A-8D26-EBDC64785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B40394-A294-CAA6-5B50-8B26A6231788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9205CCEE-F5B0-C41F-E3BF-C675F932E1CA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325EFE-A2EF-0189-4BF0-E56CA245F1BD}"/>
              </a:ext>
            </a:extLst>
          </p:cNvPr>
          <p:cNvSpPr/>
          <p:nvPr/>
        </p:nvSpPr>
        <p:spPr>
          <a:xfrm>
            <a:off x="9298949" y="2323430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Arrow: Right 1">
            <a:extLst>
              <a:ext uri="{FF2B5EF4-FFF2-40B4-BE49-F238E27FC236}">
                <a16:creationId xmlns:a16="http://schemas.microsoft.com/office/drawing/2014/main" id="{466893F8-EF8D-2190-B2BE-09B88D43C1F7}"/>
              </a:ext>
            </a:extLst>
          </p:cNvPr>
          <p:cNvSpPr/>
          <p:nvPr/>
        </p:nvSpPr>
        <p:spPr>
          <a:xfrm rot="16200000">
            <a:off x="8466757" y="1834532"/>
            <a:ext cx="1437605" cy="114039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4350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A71A9-FA39-9150-3E1C-750198C80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B174EE-8065-9CB2-47FD-ACE34CB0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Israel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984232-DB84-8C1A-7ADF-4F6B95D4C7F7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Israel’s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6FD85C5-80E4-9266-8541-5A8EEAF60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14BE5-ED9E-AB9B-3AA3-F5EAEB2E8CC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EEC5FB-3558-94D4-E52C-AB43348E86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CB630D01-7FD4-F7BC-088F-7164392110F5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D6E694F-E7FB-375E-0D89-21E4709E5AF9}"/>
              </a:ext>
            </a:extLst>
          </p:cNvPr>
          <p:cNvGraphicFramePr>
            <a:graphicFrameLocks/>
          </p:cNvGraphicFramePr>
          <p:nvPr/>
        </p:nvGraphicFramePr>
        <p:xfrm>
          <a:off x="1218340" y="1209754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336062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42ACC-A9B6-5AC4-A86F-F2792BE62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BE441C-84DF-F1E1-2253-86BCF310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Israel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6C397B-24DF-A00C-4A22-9C55DCC68D4E}"/>
              </a:ext>
            </a:extLst>
          </p:cNvPr>
          <p:cNvSpPr txBox="1"/>
          <p:nvPr/>
        </p:nvSpPr>
        <p:spPr>
          <a:xfrm>
            <a:off x="168275" y="756865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Israel’s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998C14-FB2F-5EFB-88E5-0A8342EBD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205E18-1FB0-F087-9610-ACC0B9582310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A5A29B-8A66-E27A-BAF8-6643CBE9D5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784F8608-7805-2A2C-BAF7-B2D53E4C945C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5D57E0A-72DA-E87C-3CE0-E357B0FFC773}"/>
              </a:ext>
            </a:extLst>
          </p:cNvPr>
          <p:cNvGraphicFramePr>
            <a:graphicFrameLocks/>
          </p:cNvGraphicFramePr>
          <p:nvPr/>
        </p:nvGraphicFramePr>
        <p:xfrm>
          <a:off x="1524000" y="157293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39EFF71-7253-60E1-B267-4FD8E511A728}"/>
              </a:ext>
            </a:extLst>
          </p:cNvPr>
          <p:cNvSpPr/>
          <p:nvPr/>
        </p:nvSpPr>
        <p:spPr>
          <a:xfrm>
            <a:off x="4137284" y="1750137"/>
            <a:ext cx="2048656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92178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E7439-3136-DCBE-BA57-B40F05256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D12617-CEDF-680B-3A9C-9DF029B2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Israel’s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A3E86-8067-1707-E14C-0A91BCCCC000}"/>
              </a:ext>
            </a:extLst>
          </p:cNvPr>
          <p:cNvSpPr txBox="1"/>
          <p:nvPr/>
        </p:nvSpPr>
        <p:spPr>
          <a:xfrm>
            <a:off x="752308" y="616773"/>
            <a:ext cx="10830092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Israel's overall score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increased and then decreased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due to failure to reduce affordability over time.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382D0347-478E-50C1-A7C7-A8EDE4FD8505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E0479D-D446-8979-A947-294244E9B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2B2D15-C839-4451-7F80-986AF1D32925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337045-4357-A4E9-893A-5222015EAF9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6525FB2-D010-2FA1-9520-C98F2143A8C3}"/>
              </a:ext>
            </a:extLst>
          </p:cNvPr>
          <p:cNvGraphicFramePr>
            <a:graphicFrameLocks/>
          </p:cNvGraphicFramePr>
          <p:nvPr/>
        </p:nvGraphicFramePr>
        <p:xfrm>
          <a:off x="1524000" y="166922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488940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Israel, 2022</vt:lpstr>
      <vt:lpstr>How does Israel compare to other countries?</vt:lpstr>
      <vt:lpstr>How does Israel compare to other countries?</vt:lpstr>
      <vt:lpstr>Israel’s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2025-04-10T19:07:01Z</dcterms:created>
  <dcterms:modified xsi:type="dcterms:W3CDTF">2025-04-10T19:07:45Z</dcterms:modified>
</cp:coreProperties>
</file>