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10" r:id="rId2"/>
    <p:sldId id="511" r:id="rId3"/>
    <p:sldId id="512" r:id="rId4"/>
    <p:sldId id="5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Scorecard2014_2020_for%20pp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Updated%20scorecard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Scorecard2014_2020_for%20ppt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4D-401C-BB22-DDE0799067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3'!$B$1396:$F$1396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F-475A-979E-C05588D48B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8284488"/>
        <c:axId val="918284128"/>
      </c:barChart>
      <c:catAx>
        <c:axId val="91828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284128"/>
        <c:crosses val="autoZero"/>
        <c:auto val="1"/>
        <c:lblAlgn val="ctr"/>
        <c:lblOffset val="100"/>
        <c:noMultiLvlLbl val="0"/>
      </c:catAx>
      <c:valAx>
        <c:axId val="9182841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2844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26063404949564E-2"/>
          <c:y val="2.8293264513618546E-2"/>
          <c:w val="0.94448987368324633"/>
          <c:h val="0.919368280465710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CD1-4C40-AA39-0AC2D687F9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3'!$A$1398:$A$1402</c:f>
              <c:strCache>
                <c:ptCount val="5"/>
                <c:pt idx="0">
                  <c:v>Ireland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3'!$B$1397:$F$1397</c:f>
              <c:numCache>
                <c:formatCode>General</c:formatCode>
                <c:ptCount val="5"/>
                <c:pt idx="0" formatCode="0.00">
                  <c:v>3.25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1-492A-8A50-7292E3E8C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1259704"/>
        <c:axId val="911260424"/>
      </c:barChart>
      <c:catAx>
        <c:axId val="91125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1260424"/>
        <c:crosses val="autoZero"/>
        <c:auto val="1"/>
        <c:lblAlgn val="ctr"/>
        <c:lblOffset val="100"/>
        <c:noMultiLvlLbl val="0"/>
      </c:catAx>
      <c:valAx>
        <c:axId val="91126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12597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3'!$A$1398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3'!$B$1398:$E$1398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455-4B43-88FB-0664FA631163}"/>
            </c:ext>
          </c:extLst>
        </c:ser>
        <c:ser>
          <c:idx val="1"/>
          <c:order val="1"/>
          <c:tx>
            <c:strRef>
              <c:f>'Slide 3'!$A$1399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3'!$B$1399:$E$1399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455-4B43-88FB-0664FA631163}"/>
            </c:ext>
          </c:extLst>
        </c:ser>
        <c:ser>
          <c:idx val="2"/>
          <c:order val="2"/>
          <c:tx>
            <c:strRef>
              <c:f>'Slide 3'!$A$1400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3'!$B$1400:$E$1400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455-4B43-88FB-0664FA631163}"/>
            </c:ext>
          </c:extLst>
        </c:ser>
        <c:ser>
          <c:idx val="3"/>
          <c:order val="3"/>
          <c:tx>
            <c:strRef>
              <c:f>'Slide 3'!$A$1401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3'!$B$1401:$E$1401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455-4B43-88FB-0664FA631163}"/>
            </c:ext>
          </c:extLst>
        </c:ser>
        <c:ser>
          <c:idx val="4"/>
          <c:order val="4"/>
          <c:tx>
            <c:strRef>
              <c:f>'Slide 3'!$A$1402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3'!$B$1402:$E$1402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455-4B43-88FB-0664FA631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453304"/>
        <c:axId val="586450424"/>
      </c:barChart>
      <c:catAx>
        <c:axId val="58645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50424"/>
        <c:crosses val="autoZero"/>
        <c:auto val="1"/>
        <c:lblAlgn val="ctr"/>
        <c:lblOffset val="100"/>
        <c:noMultiLvlLbl val="0"/>
      </c:catAx>
      <c:valAx>
        <c:axId val="5864504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6453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3'!$A$1392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3'!$B$1392:$F$1392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F-4664-8DA9-9F88305319A4}"/>
            </c:ext>
          </c:extLst>
        </c:ser>
        <c:ser>
          <c:idx val="1"/>
          <c:order val="1"/>
          <c:tx>
            <c:strRef>
              <c:f>'Slide 3'!$A$1393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3'!$B$1393:$F$1393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F-4664-8DA9-9F88305319A4}"/>
            </c:ext>
          </c:extLst>
        </c:ser>
        <c:ser>
          <c:idx val="2"/>
          <c:order val="2"/>
          <c:tx>
            <c:strRef>
              <c:f>'Slide 3'!$A$1394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3'!$B$1394:$F$1394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F-4664-8DA9-9F88305319A4}"/>
            </c:ext>
          </c:extLst>
        </c:ser>
        <c:ser>
          <c:idx val="3"/>
          <c:order val="3"/>
          <c:tx>
            <c:strRef>
              <c:f>'Slide 3'!$A$1395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3'!$B$1395:$F$1395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F-4664-8DA9-9F88305319A4}"/>
            </c:ext>
          </c:extLst>
        </c:ser>
        <c:ser>
          <c:idx val="4"/>
          <c:order val="4"/>
          <c:tx>
            <c:strRef>
              <c:f>'Slide 3'!$A$1396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3'!$B$1396:$F$1396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2F-4664-8DA9-9F8830531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658136"/>
        <c:axId val="592653456"/>
      </c:barChart>
      <c:catAx>
        <c:axId val="59265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653456"/>
        <c:crosses val="autoZero"/>
        <c:auto val="1"/>
        <c:lblAlgn val="ctr"/>
        <c:lblOffset val="100"/>
        <c:noMultiLvlLbl val="0"/>
      </c:catAx>
      <c:valAx>
        <c:axId val="5926534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6581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9ED8-CB3C-7C45-BC3D-53E64198D58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045FE-2AEC-7441-86CD-B007FB92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2D831-5BDB-3B77-E8E9-2EA9B376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490A7-9659-F605-22C5-1EEDAADF5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7C5C8-36BD-6FF2-A164-0CB9DBD61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6435-9901-E343-021F-73C8C1C47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8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0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553C5-CEEB-7E50-F5FD-E915D9174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66539A-37FA-B6E6-F942-E9986283F45F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2C8D727-FA72-A491-1470-7128AAAA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Ireland,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6589C-A07F-9C43-B563-229D4CB25940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Ireland’s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FD16E-5281-B870-A92B-6EB20008312F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Ireland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211706-5718-6875-215C-2695C96E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E542EB-98ED-2A76-4186-ADABE327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05F9B-BB2C-A175-B137-6C9A2E12D96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C037AD96-1EEB-4D75-AC60-D8680EB72F53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90FD7D-D0C6-69BE-A296-D0B4177F9A6E}"/>
              </a:ext>
            </a:extLst>
          </p:cNvPr>
          <p:cNvSpPr/>
          <p:nvPr/>
        </p:nvSpPr>
        <p:spPr>
          <a:xfrm>
            <a:off x="9824013" y="2395613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855FAA1-F8CD-467B-8C91-3A8A0CD29F56}"/>
              </a:ext>
            </a:extLst>
          </p:cNvPr>
          <p:cNvSpPr/>
          <p:nvPr/>
        </p:nvSpPr>
        <p:spPr>
          <a:xfrm rot="16200000">
            <a:off x="9083539" y="1814888"/>
            <a:ext cx="1142721" cy="114039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059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3E8DB-4C3A-D064-C1BD-376FF624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47CBE6-8A2D-BEA4-71EB-014B8B4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Ireland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AEE01-3D9F-DBCD-69BC-78B9B1B92DDC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Ireland’s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D5C39C-B704-0D43-7C8C-DDBD9C2FF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1F2B0-6870-DCFB-946A-C0B8CC6D49B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9ACED-C480-9D70-5168-F3F9FDF4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7B53CD99-7106-5E2D-0A2A-05FC400537E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4CB620-0CA8-9CF9-5C07-AA00C0B9FB89}"/>
              </a:ext>
            </a:extLst>
          </p:cNvPr>
          <p:cNvGraphicFramePr>
            <a:graphicFrameLocks/>
          </p:cNvGraphicFramePr>
          <p:nvPr/>
        </p:nvGraphicFramePr>
        <p:xfrm>
          <a:off x="1524000" y="14405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672337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8A048-9369-1E74-70AD-1718FD8B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19814-9F0C-2071-1655-14407643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Ireland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136BF-0B7A-974A-9C29-11BF28E393FE}"/>
              </a:ext>
            </a:extLst>
          </p:cNvPr>
          <p:cNvSpPr txBox="1"/>
          <p:nvPr/>
        </p:nvSpPr>
        <p:spPr>
          <a:xfrm>
            <a:off x="192505" y="683060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Ireland’s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187E52-4F64-C2BC-857E-BEEC0A4F9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DA551B-338E-215C-0930-E9C001D2E7C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381F0-C6A3-4686-42B3-187C9BEA3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9BA3BBED-C4CB-D3AE-7976-A7C574F61046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4CE8E4-5C7B-CD03-69A4-0942EA894FAA}"/>
              </a:ext>
            </a:extLst>
          </p:cNvPr>
          <p:cNvGraphicFramePr>
            <a:graphicFrameLocks/>
          </p:cNvGraphicFramePr>
          <p:nvPr/>
        </p:nvGraphicFramePr>
        <p:xfrm>
          <a:off x="1524000" y="179147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81E31F5-D2E3-5353-F2E1-D3434BD8E2D6}"/>
              </a:ext>
            </a:extLst>
          </p:cNvPr>
          <p:cNvSpPr/>
          <p:nvPr/>
        </p:nvSpPr>
        <p:spPr>
          <a:xfrm>
            <a:off x="3824881" y="1694379"/>
            <a:ext cx="2075857" cy="7710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3700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309E6-54C9-BF0B-180E-B054A04D0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BEC8C-0C57-AA5D-F7DF-D7F02C7C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Ireland’s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0132-A39A-B7E6-C6BD-0D14E7A239F6}"/>
              </a:ext>
            </a:extLst>
          </p:cNvPr>
          <p:cNvSpPr txBox="1"/>
          <p:nvPr/>
        </p:nvSpPr>
        <p:spPr>
          <a:xfrm>
            <a:off x="555624" y="621624"/>
            <a:ext cx="10112375" cy="37270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Ireland's overall score remained largely constant although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there was slight fluctuation in the tax share of price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08F3561B-A248-9ED6-E928-9273D51CC249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1543D-2996-21CC-9B81-5DC9AB0C5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276F6-E541-F063-315A-C24EF915AB0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35E4B-29D4-5406-A3F2-8600D132B8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669DD03-DD59-5B35-C3CD-EBF3AE5A18CE}"/>
              </a:ext>
            </a:extLst>
          </p:cNvPr>
          <p:cNvGraphicFramePr>
            <a:graphicFrameLocks/>
          </p:cNvGraphicFramePr>
          <p:nvPr/>
        </p:nvGraphicFramePr>
        <p:xfrm>
          <a:off x="1524000" y="152102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737172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Ireland, 2022</vt:lpstr>
      <vt:lpstr>How does Ireland compare to other countries?</vt:lpstr>
      <vt:lpstr>How does Ireland compare to other countries?</vt:lpstr>
      <vt:lpstr>Ireland’s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2025-04-10T19:06:31Z</dcterms:created>
  <dcterms:modified xsi:type="dcterms:W3CDTF">2025-04-10T19:06:57Z</dcterms:modified>
</cp:coreProperties>
</file>