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470" r:id="rId2"/>
    <p:sldId id="471" r:id="rId3"/>
    <p:sldId id="472" r:id="rId4"/>
    <p:sldId id="47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061677-E6DB-BC3A-2E13-EDACCD741994}" name="Boluwatife Aderounmu" initials="" userId="S::baderou1@jh.edu::7bc63270-0949-47de-8396-69706221b4bb" providerId="AD"/>
  <p188:author id="{BEDA8EC2-1DF4-0A2D-CB98-30C34E806DAC}" name="Margaret Dorokhina" initials="" userId="S::mdorokh1@jh.edu::a82f5cde-f247-4d38-846d-2ab4f11db5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90"/>
  </p:normalViewPr>
  <p:slideViewPr>
    <p:cSldViewPr snapToGrid="0">
      <p:cViewPr varScale="1">
        <p:scale>
          <a:sx n="111" d="100"/>
          <a:sy n="111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H:\Downloads\Aderounmu%20poster%20edit-assets\Scorecard\Scorecard2014_2020_for%20pp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H:\Downloads\Aderounmu%20poster%20edit-assets\Scorecard\Scorecard2014_2020_for%20pp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wnloads\Scorecard\Scorecard\Updated%20scorecard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C\AppData\Roaming\Microsoft\Excel\Scorecard2014_2020_for%20ppt%20(version%201)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B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221-4EE8-BD85-4B034C3032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3'!$B$1264:$F$1264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4.5</c:v>
                </c:pt>
                <c:pt idx="3">
                  <c:v>4</c:v>
                </c:pt>
                <c:pt idx="4" formatCode="0.00">
                  <c:v>2.875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43-4806-90E2-CA7D9A6007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78080784"/>
        <c:axId val="978056304"/>
      </c:barChart>
      <c:catAx>
        <c:axId val="97808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8056304"/>
        <c:crosses val="autoZero"/>
        <c:auto val="1"/>
        <c:lblAlgn val="ctr"/>
        <c:lblOffset val="100"/>
        <c:noMultiLvlLbl val="0"/>
      </c:catAx>
      <c:valAx>
        <c:axId val="978056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808078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B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5CC-4B1D-96BD-0193704F10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3'!$A$1266:$A$1270</c:f>
              <c:strCache>
                <c:ptCount val="5"/>
                <c:pt idx="0">
                  <c:v>Greece</c:v>
                </c:pt>
                <c:pt idx="1">
                  <c:v>European region average</c:v>
                </c:pt>
                <c:pt idx="2">
                  <c:v>High-income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'Slide 3'!$B$1265:$F$1265</c:f>
              <c:numCache>
                <c:formatCode>General</c:formatCode>
                <c:ptCount val="5"/>
                <c:pt idx="0" formatCode="0.00">
                  <c:v>2.875</c:v>
                </c:pt>
                <c:pt idx="1">
                  <c:v>2.64</c:v>
                </c:pt>
                <c:pt idx="2">
                  <c:v>2.61</c:v>
                </c:pt>
                <c:pt idx="3">
                  <c:v>1.99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11-4AF6-8AEA-AF2AF7D6CC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78107664"/>
        <c:axId val="978100944"/>
      </c:barChart>
      <c:catAx>
        <c:axId val="97810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8100944"/>
        <c:crosses val="autoZero"/>
        <c:auto val="1"/>
        <c:lblAlgn val="ctr"/>
        <c:lblOffset val="100"/>
        <c:noMultiLvlLbl val="0"/>
      </c:catAx>
      <c:valAx>
        <c:axId val="97810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810766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427554368157947E-2"/>
          <c:y val="7.560137457044673E-2"/>
          <c:w val="0.85931957006604986"/>
          <c:h val="0.661064039790211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'Slide 3'!$A$1266</c:f>
              <c:strCache>
                <c:ptCount val="1"/>
                <c:pt idx="0">
                  <c:v>Greece</c:v>
                </c:pt>
              </c:strCache>
            </c:strRef>
          </c:tx>
          <c:spPr>
            <a:solidFill>
              <a:srgbClr val="1B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3'!$B$1:$F$1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3'!$B$1266:$F$1266</c:f>
              <c:numCache>
                <c:formatCode>General</c:formatCode>
                <c:ptCount val="4"/>
                <c:pt idx="0">
                  <c:v>3</c:v>
                </c:pt>
                <c:pt idx="1">
                  <c:v>0</c:v>
                </c:pt>
                <c:pt idx="2">
                  <c:v>4.5</c:v>
                </c:pt>
                <c:pt idx="3">
                  <c:v>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380-4732-8C93-894C0ACEF1E1}"/>
            </c:ext>
          </c:extLst>
        </c:ser>
        <c:ser>
          <c:idx val="1"/>
          <c:order val="1"/>
          <c:tx>
            <c:strRef>
              <c:f>'Slide 3'!$A$1267</c:f>
              <c:strCache>
                <c:ptCount val="1"/>
                <c:pt idx="0">
                  <c:v>European region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3'!$B$1267:$F$1267</c:f>
              <c:numCache>
                <c:formatCode>General</c:formatCode>
                <c:ptCount val="4"/>
                <c:pt idx="0">
                  <c:v>2.98</c:v>
                </c:pt>
                <c:pt idx="1">
                  <c:v>0.47</c:v>
                </c:pt>
                <c:pt idx="2">
                  <c:v>3.59</c:v>
                </c:pt>
                <c:pt idx="3">
                  <c:v>3.63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380-4732-8C93-894C0ACEF1E1}"/>
            </c:ext>
          </c:extLst>
        </c:ser>
        <c:ser>
          <c:idx val="2"/>
          <c:order val="2"/>
          <c:tx>
            <c:strRef>
              <c:f>'Slide 3'!$A$1268</c:f>
              <c:strCache>
                <c:ptCount val="1"/>
                <c:pt idx="0">
                  <c:v>High-income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3'!$B$1268:$F$1268</c:f>
              <c:numCache>
                <c:formatCode>General</c:formatCode>
                <c:ptCount val="4"/>
                <c:pt idx="0">
                  <c:v>3.56</c:v>
                </c:pt>
                <c:pt idx="1">
                  <c:v>0.26</c:v>
                </c:pt>
                <c:pt idx="2">
                  <c:v>3.3</c:v>
                </c:pt>
                <c:pt idx="3">
                  <c:v>3.38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E380-4732-8C93-894C0ACEF1E1}"/>
            </c:ext>
          </c:extLst>
        </c:ser>
        <c:ser>
          <c:idx val="3"/>
          <c:order val="3"/>
          <c:tx>
            <c:strRef>
              <c:f>'Slide 3'!$A$1269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CE3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3'!$B$1269:$F$1269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E380-4732-8C93-894C0ACEF1E1}"/>
            </c:ext>
          </c:extLst>
        </c:ser>
        <c:ser>
          <c:idx val="4"/>
          <c:order val="4"/>
          <c:tx>
            <c:strRef>
              <c:f>'Slide 3'!$A$1257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3'!$B$1270:$F$1270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E380-4732-8C93-894C0ACEF1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8109584"/>
        <c:axId val="978093744"/>
      </c:barChart>
      <c:catAx>
        <c:axId val="97810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8093744"/>
        <c:crosses val="autoZero"/>
        <c:auto val="1"/>
        <c:lblAlgn val="ctr"/>
        <c:lblOffset val="100"/>
        <c:noMultiLvlLbl val="0"/>
      </c:catAx>
      <c:valAx>
        <c:axId val="97809374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810958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769614896005844"/>
          <c:y val="0.86388728687271388"/>
          <c:w val="0.85351473514887399"/>
          <c:h val="0.116449846141936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3'!$A$1260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7E2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3'!$B$1260:$F$1260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4.5</c:v>
                </c:pt>
                <c:pt idx="3">
                  <c:v>4</c:v>
                </c:pt>
                <c:pt idx="4" formatCode="0.00">
                  <c:v>4.125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00-4BB1-80E1-FAF4757F1A73}"/>
            </c:ext>
          </c:extLst>
        </c:ser>
        <c:ser>
          <c:idx val="1"/>
          <c:order val="1"/>
          <c:tx>
            <c:strRef>
              <c:f>'Slide 3'!$A$1261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3'!$B$1261:$F$1261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4.5</c:v>
                </c:pt>
                <c:pt idx="3">
                  <c:v>4</c:v>
                </c:pt>
                <c:pt idx="4" formatCode="0.00">
                  <c:v>3.875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00-4BB1-80E1-FAF4757F1A73}"/>
            </c:ext>
          </c:extLst>
        </c:ser>
        <c:ser>
          <c:idx val="2"/>
          <c:order val="2"/>
          <c:tx>
            <c:strRef>
              <c:f>'Slide 3'!$A$1262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3'!$B$1262:$F$1262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4.5</c:v>
                </c:pt>
                <c:pt idx="3">
                  <c:v>4</c:v>
                </c:pt>
                <c:pt idx="4" formatCode="0.00">
                  <c:v>3.875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00-4BB1-80E1-FAF4757F1A73}"/>
            </c:ext>
          </c:extLst>
        </c:ser>
        <c:ser>
          <c:idx val="3"/>
          <c:order val="3"/>
          <c:tx>
            <c:strRef>
              <c:f>'Slide 3'!$A$1263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3'!$B$1263:$F$1263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4.5</c:v>
                </c:pt>
                <c:pt idx="3">
                  <c:v>4</c:v>
                </c:pt>
                <c:pt idx="4" formatCode="0.00">
                  <c:v>3.875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00-4BB1-80E1-FAF4757F1A73}"/>
            </c:ext>
          </c:extLst>
        </c:ser>
        <c:ser>
          <c:idx val="4"/>
          <c:order val="4"/>
          <c:tx>
            <c:strRef>
              <c:f>'Slide 3'!$A$1264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3'!$B$1264:$F$1264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4.5</c:v>
                </c:pt>
                <c:pt idx="3">
                  <c:v>4</c:v>
                </c:pt>
                <c:pt idx="4" formatCode="0.00">
                  <c:v>2.875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00-4BB1-80E1-FAF4757F1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7967984"/>
        <c:axId val="977988624"/>
      </c:barChart>
      <c:catAx>
        <c:axId val="97796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7988624"/>
        <c:crosses val="autoZero"/>
        <c:auto val="1"/>
        <c:lblAlgn val="ctr"/>
        <c:lblOffset val="100"/>
        <c:noMultiLvlLbl val="0"/>
      </c:catAx>
      <c:valAx>
        <c:axId val="97798862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796798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D92BB-4ED2-794D-B7C5-89CF23A6A0E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7A416-8989-8F4B-81A1-AFA249889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68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08738-6286-884A-803E-ACE2015CF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E6F813-2BD2-FD54-70D4-9F0F94F6B3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6C5A7A-AEF1-A874-681C-9EC25917CA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AF236-D7D7-447D-A63A-0C584570C2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557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22FDA-081E-354D-9DC0-367C3A8A2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9B38A-6CDA-140F-A4AC-5F0C78FBE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E7AC5-1F6D-6510-3A58-86D1F4983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F1EFE-DFFF-F169-18D2-20BC0F4C1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24545-BCC7-6FA4-FD5C-B76C1CB7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36AB9-5B9E-5C8A-36DD-546F2D243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8AF961-D348-8025-3063-ACA815879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390B2-BCF9-7F5C-2E56-D5A636EF8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D293D-1A75-BD93-B124-A3523945B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00C0C-84D7-1BFB-37B0-2B919A718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61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07B484-18F1-4CC0-716B-A03A9F387E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EE9F1C-77C6-2554-9474-F4CA78FA3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FAF83-C0AE-6699-0652-BC1873F0D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DAA55-698B-E018-76E2-D7483EB69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1E19-B87C-1DCD-4B86-43E455BBC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2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2B499-6FE2-CB31-89E9-4FB2BB7C0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90187-4C3B-5802-0235-7DF93F20B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5D8E3-7B21-A304-21BF-C732917F0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CE9EA-CA55-018F-606C-1FC4BFCE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5E9E2-4727-F030-D04C-BC4D64324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92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04B1F-7396-2864-089D-72A015739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3BD92-9180-7703-A99F-8CCE4EA6F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FFE6A-9F54-8166-6C24-E89A8C1C8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E6EF8-BD4C-ABA3-6A73-D430753B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CEF62-69EC-2D39-CF46-05F4FB220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70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27D48-DF67-631D-5769-91C8A58FB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9CD02-D80B-BB16-A37C-52BA5AAB7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DE0B24-BB1F-7898-0D6B-D9DBE7135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7F519-C57D-042A-D51A-6A3ABAD0E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3CCD8-0BE3-73E4-6D18-733CAC9CB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1F442-494B-FCCC-DF36-822C09F8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10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F8250-203C-1CC3-8197-2370A60D6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AA64A-695E-4390-3465-33458007A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0E157A-9BF8-3FCB-1A04-AAA8EB7A0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13766C-4FDD-8BA5-C658-F68F9C58F7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07E907-6552-0D65-EA0A-F62B7E19B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285039-EEFD-D273-3B3F-48AB1A31E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73D45-3E22-BE37-1795-96520677A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F3046F-9DED-AF57-AC96-12EFDF86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61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25BF0-91D0-E47A-DC23-D547C489E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782984-B053-0985-29C5-758870586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D49314-9ED7-3B4C-1BD3-D46CB8763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B9D6B-511A-300F-80BE-C6F2150CB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6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5BFDFE-28DC-CCD0-8EF7-1A5B919C2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B7D923-D1FC-55B2-2776-F0ED96EC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8AA13-B786-4A68-7169-2C69F4D96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69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66D0B-63D5-AE71-12A5-7B7214D1A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7093D-5D77-5234-63F5-61D3B7A0E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E28D1-31EB-AEEA-FBAB-519C3A0C7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577D90-EE16-735F-ED34-B4DE9BE3E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48463-68B2-5D70-E593-9DA65BF5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30D67-00DB-C957-91CF-CE09619A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87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7341A-24A1-C6F4-098B-82842DA0B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0CE51-F4EB-4677-CFC9-0E4EC47702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DC71C2-74DE-63F8-B841-8F2994A3B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04602-6E8F-FF8B-5536-9CEE16B5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E6B3B8-9685-C35B-312E-D8E4F2D2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21F53-2572-88FA-9BB9-FE1D9BC1E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2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D44CBA-BF0E-4D9D-F189-35B42BB0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854F6-2F5E-0649-3A1C-2EA4F6B62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93AC2-B8AC-7ECB-7119-6B9215E6F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36169-85A5-4BB0-BBB2-DD953878A18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413F1-14F0-80B6-F03B-3535C6131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76A07-5F97-5FF2-A946-FFC2FF00B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6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3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41938-E5EF-0CE1-9F92-243A6930C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37A793F-9A9B-6C92-7286-62828DF9A224}"/>
              </a:ext>
            </a:extLst>
          </p:cNvPr>
          <p:cNvGraphicFramePr>
            <a:graphicFrameLocks/>
          </p:cNvGraphicFramePr>
          <p:nvPr/>
        </p:nvGraphicFramePr>
        <p:xfrm>
          <a:off x="1524000" y="1756578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D5703ABF-49A8-1585-B511-A762357FC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Cigarette tax policies in Greece, 2022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DDF934-3B8F-7773-973E-D1297E30BE76}"/>
              </a:ext>
            </a:extLst>
          </p:cNvPr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 key tax components were assessed using a 5-point scale, with the overall score reflecting an average of Greece’s component scores.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23A314-2F96-BE15-8124-8650AF1C01BE}"/>
              </a:ext>
            </a:extLst>
          </p:cNvPr>
          <p:cNvSpPr txBox="1"/>
          <p:nvPr/>
        </p:nvSpPr>
        <p:spPr>
          <a:xfrm>
            <a:off x="234950" y="1088447"/>
            <a:ext cx="117221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scores reflect the current strengths and opportunities in Greece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8837646-FA66-282F-9DCF-3C33E1E175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7D69DC-7DF4-9B10-3F18-5B04195F29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8E6BE1-E1EB-D495-3B1F-C0413251310B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>
            <a:extLst>
              <a:ext uri="{FF2B5EF4-FFF2-40B4-BE49-F238E27FC236}">
                <a16:creationId xmlns:a16="http://schemas.microsoft.com/office/drawing/2014/main" id="{D069AAC9-2AC5-26B5-C012-B9CDBD1262B2}"/>
              </a:ext>
            </a:extLst>
          </p:cNvPr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55DFDD-C4CA-FD2D-7D1E-8D7187C09730}"/>
              </a:ext>
            </a:extLst>
          </p:cNvPr>
          <p:cNvSpPr/>
          <p:nvPr/>
        </p:nvSpPr>
        <p:spPr>
          <a:xfrm>
            <a:off x="9906281" y="2576234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C368CDD2-D28C-FBF7-83A6-9F9B9E97C876}"/>
              </a:ext>
            </a:extLst>
          </p:cNvPr>
          <p:cNvSpPr/>
          <p:nvPr/>
        </p:nvSpPr>
        <p:spPr>
          <a:xfrm rot="16200000">
            <a:off x="8941167" y="2118710"/>
            <a:ext cx="1401680" cy="1027917"/>
          </a:xfrm>
          <a:prstGeom prst="rightArrow">
            <a:avLst/>
          </a:prstGeom>
          <a:solidFill>
            <a:srgbClr val="DD45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56276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036CA-FE18-8358-84E1-14A50BB64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76DA36-2631-0456-2EC8-D3BD46703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Greece 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94D306-17BE-13BC-09F5-E24CE837F803}"/>
              </a:ext>
            </a:extLst>
          </p:cNvPr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Greece’s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17A7C35-001E-2D1D-4C6B-8E00BC82A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2EB710-6EA5-8BDC-E2F4-DE47EECB2E70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85655F-6FF1-38E0-EADF-B0206AD59D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>
            <a:extLst>
              <a:ext uri="{FF2B5EF4-FFF2-40B4-BE49-F238E27FC236}">
                <a16:creationId xmlns:a16="http://schemas.microsoft.com/office/drawing/2014/main" id="{F856D7B0-5593-D1A8-E28F-F4AD8FA54F11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CBA8FEE-8A46-B5A2-8E9F-EFD9D6979D5E}"/>
              </a:ext>
            </a:extLst>
          </p:cNvPr>
          <p:cNvGraphicFramePr>
            <a:graphicFrameLocks/>
          </p:cNvGraphicFramePr>
          <p:nvPr/>
        </p:nvGraphicFramePr>
        <p:xfrm>
          <a:off x="1524000" y="1368072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11454713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759EF-7EFA-C7AB-61B9-C4130C026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EA7BD4-70FA-FFC8-CDFF-9036F132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Greece 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AB462F-69B2-A294-1D79-13A07E41EE8B}"/>
              </a:ext>
            </a:extLst>
          </p:cNvPr>
          <p:cNvSpPr txBox="1"/>
          <p:nvPr/>
        </p:nvSpPr>
        <p:spPr>
          <a:xfrm>
            <a:off x="192505" y="690131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components of Greece’s score in 2022 are compared to component scores in the region, income group, world, and top performers.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1BC4C36-962C-C7C8-116F-6F2DB1899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9E6F72-8AFD-AA60-B829-396CB0332538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C52BBE-E0F4-308A-B1F3-40521004F3E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BF0B4DD7-0926-4844-577A-8C985A4E2341}"/>
              </a:ext>
            </a:extLst>
          </p:cNvPr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83929F8-7379-1A09-68A7-6BC52BA46BE9}"/>
              </a:ext>
            </a:extLst>
          </p:cNvPr>
          <p:cNvGraphicFramePr>
            <a:graphicFrameLocks/>
          </p:cNvGraphicFramePr>
          <p:nvPr/>
        </p:nvGraphicFramePr>
        <p:xfrm>
          <a:off x="1026286" y="1447361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4B1B4D4-95AC-6556-4C17-75DC464D9148}"/>
              </a:ext>
            </a:extLst>
          </p:cNvPr>
          <p:cNvSpPr/>
          <p:nvPr/>
        </p:nvSpPr>
        <p:spPr>
          <a:xfrm>
            <a:off x="3835410" y="1400805"/>
            <a:ext cx="2044530" cy="93265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AFFORDABILITY 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190164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6CD08-B540-5D6A-C810-E58868DB3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9C37D1-ECAF-EBE1-F1F3-33EA5DC4D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Greece’s cigarette tax policies over time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D6BF96-115D-B3C0-FA8F-E71B1C3A5A43}"/>
              </a:ext>
            </a:extLst>
          </p:cNvPr>
          <p:cNvSpPr txBox="1"/>
          <p:nvPr/>
        </p:nvSpPr>
        <p:spPr>
          <a:xfrm>
            <a:off x="261093" y="627663"/>
            <a:ext cx="1172210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Greece’s overall score decreased slightly in 2016 and dropped further in 2022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largely due to a failure to reduce affordability over time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27145079-8C41-B805-577E-C217B135F2D5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1923CB-8391-E706-B387-E6F4F05E6C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DBE2FC-217C-C2F1-F2DD-D224408CA124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863EB0-17B5-0A41-4E30-2046A320FF9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79252A5-CB61-CC7E-ADA0-FA39A53CE065}"/>
              </a:ext>
            </a:extLst>
          </p:cNvPr>
          <p:cNvGraphicFramePr>
            <a:graphicFrameLocks/>
          </p:cNvGraphicFramePr>
          <p:nvPr/>
        </p:nvGraphicFramePr>
        <p:xfrm>
          <a:off x="1524000" y="154319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76075550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Georgia</vt:lpstr>
      <vt:lpstr>1_Office Theme</vt:lpstr>
      <vt:lpstr>Cigarette tax policies in Greece, 2022</vt:lpstr>
      <vt:lpstr>How does Greece compare to other countries?</vt:lpstr>
      <vt:lpstr>How does Greece compare to other countries?</vt:lpstr>
      <vt:lpstr>Greece’s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1</cp:revision>
  <dcterms:created xsi:type="dcterms:W3CDTF">2025-04-10T17:01:44Z</dcterms:created>
  <dcterms:modified xsi:type="dcterms:W3CDTF">2025-04-10T17:02:44Z</dcterms:modified>
</cp:coreProperties>
</file>