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modernComment_19B_100D223F.xml" ContentType="application/vnd.ms-powerpoint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modernComment_19C_490FDBE5.xml" ContentType="application/vnd.ms-powerpoint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omments/modernComment_19D_56F7CF0D.xml" ContentType="application/vnd.ms-powerpoint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410" r:id="rId3"/>
    <p:sldId id="411" r:id="rId4"/>
    <p:sldId id="412" r:id="rId5"/>
    <p:sldId id="4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90"/>
  </p:normalViewPr>
  <p:slideViewPr>
    <p:cSldViewPr snapToGrid="0">
      <p:cViewPr varScale="1">
        <p:scale>
          <a:sx n="92" d="100"/>
          <a:sy n="92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oluwatifeaderounmu\Documents\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8D-4164-9E24-FF8368EC77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3'!$B$1104:$F$1104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D-4164-9E24-FF8368EC77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1521903"/>
        <c:axId val="631523823"/>
      </c:barChart>
      <c:catAx>
        <c:axId val="63152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1523823"/>
        <c:crosses val="autoZero"/>
        <c:auto val="1"/>
        <c:lblAlgn val="ctr"/>
        <c:lblOffset val="100"/>
        <c:noMultiLvlLbl val="0"/>
      </c:catAx>
      <c:valAx>
        <c:axId val="63152382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15219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5986487381157E-2"/>
          <c:y val="3.3333424624115468E-2"/>
          <c:w val="0.95938562016728035"/>
          <c:h val="0.8940183727034121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148896"/>
        <c:axId val="228133536"/>
      </c:barChart>
      <c:catAx>
        <c:axId val="22814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8133536"/>
        <c:crosses val="autoZero"/>
        <c:auto val="1"/>
        <c:lblAlgn val="ctr"/>
        <c:lblOffset val="100"/>
        <c:noMultiLvlLbl val="0"/>
      </c:catAx>
      <c:valAx>
        <c:axId val="2281335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81488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3945039"/>
        <c:axId val="510521216"/>
      </c:barChart>
      <c:catAx>
        <c:axId val="183394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21216"/>
        <c:crosses val="autoZero"/>
        <c:auto val="1"/>
        <c:lblAlgn val="ctr"/>
        <c:lblOffset val="100"/>
        <c:noMultiLvlLbl val="0"/>
      </c:catAx>
      <c:valAx>
        <c:axId val="5105212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9450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2152463"/>
        <c:axId val="2082148143"/>
      </c:barChart>
      <c:catAx>
        <c:axId val="208215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2148143"/>
        <c:crosses val="autoZero"/>
        <c:auto val="1"/>
        <c:lblAlgn val="ctr"/>
        <c:lblOffset val="100"/>
        <c:noMultiLvlLbl val="0"/>
      </c:catAx>
      <c:valAx>
        <c:axId val="208214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1524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05E-47EB-8AEB-40357C04B9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3'!$A$1107:$A$1111</c:f>
              <c:strCache>
                <c:ptCount val="5"/>
                <c:pt idx="0">
                  <c:v>Equatorial Guinea</c:v>
                </c:pt>
                <c:pt idx="1">
                  <c:v>African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3'!$B$1106:$F$1106</c:f>
              <c:numCache>
                <c:formatCode>0.00</c:formatCode>
                <c:ptCount val="5"/>
                <c:pt idx="0">
                  <c:v>0.5</c:v>
                </c:pt>
                <c:pt idx="1">
                  <c:v>1.53</c:v>
                </c:pt>
                <c:pt idx="2" formatCode="General">
                  <c:v>1.98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D-4464-842A-1E278D3173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4824287"/>
        <c:axId val="2034839647"/>
      </c:barChart>
      <c:catAx>
        <c:axId val="203482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4839647"/>
        <c:crosses val="autoZero"/>
        <c:auto val="1"/>
        <c:lblAlgn val="ctr"/>
        <c:lblOffset val="100"/>
        <c:noMultiLvlLbl val="0"/>
      </c:catAx>
      <c:valAx>
        <c:axId val="203483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48242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15480344797497E-2"/>
          <c:y val="8.0996884735202487E-2"/>
          <c:w val="0.89425192386519459"/>
          <c:h val="0.64828898584347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3'!$A$1107</c:f>
              <c:strCache>
                <c:ptCount val="1"/>
                <c:pt idx="0">
                  <c:v>Equatorial Guinea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3'!$B$1107:$E$1107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5D4-45B6-833E-825B0B5BF618}"/>
            </c:ext>
          </c:extLst>
        </c:ser>
        <c:ser>
          <c:idx val="1"/>
          <c:order val="1"/>
          <c:tx>
            <c:strRef>
              <c:f>'Slide 3'!$A$1108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3'!$B$1108:$E$1108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5D4-45B6-833E-825B0B5BF618}"/>
            </c:ext>
          </c:extLst>
        </c:ser>
        <c:ser>
          <c:idx val="2"/>
          <c:order val="2"/>
          <c:tx>
            <c:strRef>
              <c:f>'Slide 3'!$A$1109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3'!$B$1109:$E$1109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5D4-45B6-833E-825B0B5BF618}"/>
            </c:ext>
          </c:extLst>
        </c:ser>
        <c:ser>
          <c:idx val="3"/>
          <c:order val="3"/>
          <c:tx>
            <c:strRef>
              <c:f>'Slide 3'!$A$1110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3'!$B$1110:$E$1110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5D4-45B6-833E-825B0B5BF618}"/>
            </c:ext>
          </c:extLst>
        </c:ser>
        <c:ser>
          <c:idx val="4"/>
          <c:order val="4"/>
          <c:tx>
            <c:strRef>
              <c:f>'Slide 3'!$A$1111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3'!$B$1111:$E$1111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5D4-45B6-833E-825B0B5BF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524735"/>
        <c:axId val="2002525695"/>
      </c:barChart>
      <c:catAx>
        <c:axId val="200252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2525695"/>
        <c:crosses val="autoZero"/>
        <c:auto val="1"/>
        <c:lblAlgn val="ctr"/>
        <c:lblOffset val="100"/>
        <c:noMultiLvlLbl val="0"/>
      </c:catAx>
      <c:valAx>
        <c:axId val="200252569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25247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102371914453119E-2"/>
          <c:y val="0.83314992988566627"/>
          <c:w val="0.88636941293361182"/>
          <c:h val="0.15928356079531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3'!$A$1100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3'!$B$1100:$F$1100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B-467F-B805-28DFF401E50E}"/>
            </c:ext>
          </c:extLst>
        </c:ser>
        <c:ser>
          <c:idx val="1"/>
          <c:order val="1"/>
          <c:tx>
            <c:strRef>
              <c:f>'Slide 3'!$A$1101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3'!$B$1101:$F$1101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B-467F-B805-28DFF401E50E}"/>
            </c:ext>
          </c:extLst>
        </c:ser>
        <c:ser>
          <c:idx val="2"/>
          <c:order val="2"/>
          <c:tx>
            <c:strRef>
              <c:f>'Slide 3'!$A$1102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3'!$B$1102:$F$1102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9B-467F-B805-28DFF401E50E}"/>
            </c:ext>
          </c:extLst>
        </c:ser>
        <c:ser>
          <c:idx val="3"/>
          <c:order val="3"/>
          <c:tx>
            <c:strRef>
              <c:f>'Slide 3'!$A$1103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3'!$B$1103:$F$1103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9B-467F-B805-28DFF401E50E}"/>
            </c:ext>
          </c:extLst>
        </c:ser>
        <c:ser>
          <c:idx val="4"/>
          <c:order val="4"/>
          <c:tx>
            <c:strRef>
              <c:f>'Slide 3'!$A$1104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3'!$B$1104:$F$1104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9B-467F-B805-28DFF401E5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4652927"/>
        <c:axId val="2034665407"/>
      </c:barChart>
      <c:catAx>
        <c:axId val="203465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4665407"/>
        <c:crosses val="autoZero"/>
        <c:auto val="1"/>
        <c:lblAlgn val="ctr"/>
        <c:lblOffset val="100"/>
        <c:noMultiLvlLbl val="0"/>
      </c:catAx>
      <c:valAx>
        <c:axId val="203466540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346529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9B_100D22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C5211E-0105-2341-88AF-A1C9C72A33B5}" authorId="{BEDA8EC2-1DF4-0A2D-CB98-30C34E806DAC}" status="resolved" created="2025-02-26T05:51:42.985">
    <pc:sldMkLst xmlns:pc="http://schemas.microsoft.com/office/powerpoint/2013/main/command">
      <pc:docMk/>
      <pc:sldMk cId="269296191" sldId="411"/>
    </pc:sldMkLst>
    <p188:txBody>
      <a:bodyPr/>
      <a:lstStyle/>
      <a:p>
        <a:r>
          <a:rPr lang="en-US"/>
          <a:t>Missing ’s in some of the text on all 4 of these slides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26T19:05:34.042" authorId="{34061677-E6DB-BC3A-2E13-EDACCD741994}"/>
          </p223:rxn>
        </p223:reactions>
      </p:ext>
    </p188:extLst>
  </p188:cm>
</p188:cmLst>
</file>

<file path=ppt/comments/modernComment_19C_490FDB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5323AB-B161-6241-A4F5-90133AE80965}" authorId="{BEDA8EC2-1DF4-0A2D-CB98-30C34E806DAC}" status="resolved" created="2025-02-26T05:54:36.5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25776101" sldId="412"/>
      <ac:graphicFrameMk id="3" creationId="{48B99C28-D901-AA77-B31F-FD7E6FAA37D5}"/>
    </ac:deMkLst>
    <p188:txBody>
      <a:bodyPr/>
      <a:lstStyle/>
      <a:p>
        <a:r>
          <a:rPr lang="en-US"/>
          <a:t>This graph, for example, is 5.5x10.2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26T19:05:38.241" authorId="{34061677-E6DB-BC3A-2E13-EDACCD741994}"/>
          </p223:rxn>
        </p223:reactions>
      </p:ext>
    </p188:extLst>
  </p188:cm>
</p188:cmLst>
</file>

<file path=ppt/comments/modernComment_19D_56F7CF0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E6647E-55FA-0B4F-884B-1E8CFD882C92}" authorId="{BEDA8EC2-1DF4-0A2D-CB98-30C34E806DAC}" status="resolved" created="2025-02-26T05:56:02.098">
    <pc:sldMkLst xmlns:pc="http://schemas.microsoft.com/office/powerpoint/2013/main/command">
      <pc:docMk/>
      <pc:sldMk cId="1459080973" sldId="413"/>
    </pc:sldMkLst>
    <p188:txBody>
      <a:bodyPr/>
      <a:lstStyle/>
      <a:p>
        <a:r>
          <a:rPr lang="en-US"/>
          <a:t>Text doesn’t make sense since the component scores did change in that time (the changes just “cancelled” each other out)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26T19:09:27.527" authorId="{34061677-E6DB-BC3A-2E13-EDACCD74199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5E5D-E158-A94F-BF35-11B4C3E5B38B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89F1-DDDF-EA43-AC35-0A069C00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66C6-BE0A-7FBB-0270-B6D557FB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03E21-39C8-D9E5-CF83-74ACC4D6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50664-331F-3845-1DB0-E91637051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9113D-4F58-71A3-DC09-39C0FBF2E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8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4561-1C0C-EB59-4A03-3040A2733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BFE0B-8AD7-B80D-C94F-89A6E2D0A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7D24-1BB4-3277-D647-C0D4793A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3E00-70D2-928B-CEE9-1003A77D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C3640-8944-E357-6609-7F23D492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65F6-4036-68F8-72B6-20906332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C8148-9136-66CE-DCD1-E24B7CFF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1AE8B-8F49-C252-F488-0E78DA77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2CA6D-533F-A33B-FD24-B40368B6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9BD25-FDDD-A437-CEC4-260088D0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0CF19-3A40-2758-BB2B-0184218EC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A22F5-28A3-E661-0728-9A51F49E3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1184-CE53-BDC3-FDA5-1CA4C626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FA9B-D8F1-771D-CAF9-F5821010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C532-94A8-C594-5797-8D7F282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8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8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FE37-4A2A-0E62-11BE-C6DB9DD1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640EB-5CE1-0D49-4AE3-9925F37A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C669-D568-F52A-BE62-FD599923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C46F6-CC83-889F-3D17-F3A11A24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4A385-BFF4-585F-21AE-76A6DCCA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7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985C-71F6-7452-FC4E-38800225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0FF0-F8B4-AD56-1FDD-63BAAF44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78CFD-46AC-B0D0-96BF-DCB36F07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DDAC-E486-3D09-5AE2-E1D79921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D6D0-FE84-A8B9-FA2C-5C846E09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8C06-8D0D-ACF5-1E13-BCAE36F4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EAC7-7B0C-0467-4EE3-9FAD61600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88816-4BC0-BCB5-6462-6C24C35A9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3DF9-78E6-5DFD-8E19-379E31AD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2C02-97ED-A5A1-FBB8-F9166E1F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CDD51-13A8-7EB1-D3D4-3EE2EA4F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00A0-36BB-F75A-3EB7-7071A06B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46B09-3D93-7F47-2219-D4B8466A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96ED2-A29C-34DB-1BAD-F427BAE89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7ABC2-9727-5E8B-A4EA-B2E7D8E71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A3DC7-7053-4C2F-E253-63FED6153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180FE-7A2A-5B07-3242-F1EE935A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987A6-F7ED-0EFF-1DA1-3EDB01C8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170D2-91ED-7718-8CEC-52B29ECF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2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FCC-05C4-709D-D23D-EFA31884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2B077-A615-7441-0B30-5FB03949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00004-E8A1-2EE9-D547-5460AFCC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1E4D4-829D-5746-1F27-9D4D1C9F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E48A7-AD35-360C-6128-20464406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5E49F-3DC7-75E9-4209-E36193EE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B03CD-AA41-6260-0975-8D74226B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587B-B85A-8F9B-F49D-F9394C5E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CEE8-E42D-40C8-BFF7-A212FA65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201E5-0F01-392A-083D-66AF9FFFA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FAC10-3583-3A4F-E257-8637DBB1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AA8EE-ECBC-28BE-6FA1-0C253E6D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2D825-8534-FF9A-9A72-B33AB883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7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DFBF-C4AF-036D-027E-544B7770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14156-D578-AF89-9E72-6646568FC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EA05-0D97-99CA-4A88-68769C9C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CBCFA-D9C8-15D3-877B-73DD8DB6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156D-EAE2-5C4D-6CBA-72049AAC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D5400-7CF2-9022-FB5B-C5461C3D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1CCA2-4FCF-15A5-8100-D81D6A35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65E84-7C35-E435-D573-1A38DB095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CFB82-D516-F7F0-49EC-765C98205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B04DA-042A-0B46-9DC3-64A2BDC13B25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B5A4-45EA-F81D-1E5C-88F6F9F3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A1AF5-FE86-7847-2893-650AA84BE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08479-8E3D-4F4B-A386-65E3CFF62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chart" Target="../charts/chart3.xml"/><Relationship Id="rId7" Type="http://schemas.openxmlformats.org/officeDocument/2006/relationships/hyperlink" Target="http://www.tobacconomics.org/" TargetMode="External"/><Relationship Id="rId2" Type="http://schemas.microsoft.com/office/2018/10/relationships/comments" Target="../comments/modernComment_19B_100D223F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11" Type="http://schemas.openxmlformats.org/officeDocument/2006/relationships/chart" Target="../charts/chart5.xml"/><Relationship Id="rId5" Type="http://schemas.openxmlformats.org/officeDocument/2006/relationships/image" Target="../media/image3.png"/><Relationship Id="rId10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hyperlink" Target="https://tobacconomics.org/research/cigarette-tax-scorecard-3rd-editio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obacconomics" TargetMode="External"/><Relationship Id="rId3" Type="http://schemas.openxmlformats.org/officeDocument/2006/relationships/chart" Target="../charts/chart6.xml"/><Relationship Id="rId7" Type="http://schemas.openxmlformats.org/officeDocument/2006/relationships/hyperlink" Target="http://www.tobacconomics.org/" TargetMode="External"/><Relationship Id="rId2" Type="http://schemas.microsoft.com/office/2018/10/relationships/comments" Target="../comments/modernComment_19C_490FDB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tobacconomics.org/research/cigarette-tax-scorecard-3rd-editio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18/10/relationships/comments" Target="../comments/modernComment_19D_56F7CF0D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10" Type="http://schemas.openxmlformats.org/officeDocument/2006/relationships/chart" Target="../charts/chart7.xm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96A9E-C85E-E68D-A4B3-987C3B74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E4D2AA-D74A-88C8-2106-E1C9411C7372}"/>
              </a:ext>
            </a:extLst>
          </p:cNvPr>
          <p:cNvGraphicFramePr>
            <a:graphicFrameLocks/>
          </p:cNvGraphicFramePr>
          <p:nvPr/>
        </p:nvGraphicFramePr>
        <p:xfrm>
          <a:off x="1524000" y="16500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150AFC7-CA00-901D-3937-11042444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Equatorial Guinea,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B11F1-0CA5-EA5D-965B-A19ED98EF2C7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Equatorial Guinea’s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3F967-36B7-A15E-9890-EAB55828C271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Equatorial Guinea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AE70C7-7940-6783-4F6F-05458EA0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F39DC-7CF4-22D4-E12A-1FA2573E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04C840-5616-8565-0D9D-183BEA00D001}"/>
              </a:ext>
            </a:extLst>
          </p:cNvPr>
          <p:cNvSpPr/>
          <p:nvPr/>
        </p:nvSpPr>
        <p:spPr>
          <a:xfrm>
            <a:off x="9720039" y="2746633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FD1F5-6271-7387-8F2C-4AFEF0641FE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80FFED3-CE81-0C8B-2990-E3CFCA8D97D3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82897F-1A02-B3D7-D98F-6169EB342730}"/>
              </a:ext>
            </a:extLst>
          </p:cNvPr>
          <p:cNvGraphicFramePr>
            <a:graphicFrameLocks/>
          </p:cNvGraphicFramePr>
          <p:nvPr/>
        </p:nvGraphicFramePr>
        <p:xfrm>
          <a:off x="-18241928" y="1538004"/>
          <a:ext cx="9606428" cy="474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9476F827-5913-67F5-CAA5-F2957500B36F}"/>
              </a:ext>
            </a:extLst>
          </p:cNvPr>
          <p:cNvSpPr/>
          <p:nvPr/>
        </p:nvSpPr>
        <p:spPr>
          <a:xfrm>
            <a:off x="9112263" y="1698956"/>
            <a:ext cx="1033591" cy="3394771"/>
          </a:xfrm>
          <a:prstGeom prst="upArrow">
            <a:avLst/>
          </a:prstGeom>
          <a:solidFill>
            <a:srgbClr val="DD4557"/>
          </a:solidFill>
          <a:ln>
            <a:solidFill>
              <a:srgbClr val="DD45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6036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F9B-E4E0-AFA6-ADAC-CE2638A7D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E6082E-7123-7229-66E0-310749047092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24174EF-F97D-5FF4-4990-169AEAC9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2" y="521954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Equatorial Guinea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4F8BED-F2F6-06CD-6F20-9EABDD8C12EB}"/>
              </a:ext>
            </a:extLst>
          </p:cNvPr>
          <p:cNvSpPr txBox="1"/>
          <p:nvPr/>
        </p:nvSpPr>
        <p:spPr>
          <a:xfrm>
            <a:off x="555625" y="1137808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Equatorial Guinea’s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14949D-8485-8B35-EECA-6F5BB951B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ABB9D-47AC-0FFE-6DC1-0F50A19054B6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C52D3-4F69-CCFB-1CF3-5AC3C25400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5057E49D-45E9-E53F-CF84-947C94869ED4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A18F04-F88F-B3F5-D538-F7B882681D74}"/>
              </a:ext>
            </a:extLst>
          </p:cNvPr>
          <p:cNvGraphicFramePr>
            <a:graphicFrameLocks/>
          </p:cNvGraphicFramePr>
          <p:nvPr/>
        </p:nvGraphicFramePr>
        <p:xfrm>
          <a:off x="1390777" y="1228114"/>
          <a:ext cx="9303355" cy="494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41A0EF-9C2A-1F9B-7C22-40FB35EC5D8F}"/>
              </a:ext>
            </a:extLst>
          </p:cNvPr>
          <p:cNvGraphicFramePr>
            <a:graphicFrameLocks/>
          </p:cNvGraphicFramePr>
          <p:nvPr/>
        </p:nvGraphicFramePr>
        <p:xfrm>
          <a:off x="1470454" y="176404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6929619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C6BF3-77DE-FC16-1749-2C4871742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99C28-D901-AA77-B31F-FD7E6FAA37D5}"/>
              </a:ext>
            </a:extLst>
          </p:cNvPr>
          <p:cNvGraphicFramePr>
            <a:graphicFrameLocks/>
          </p:cNvGraphicFramePr>
          <p:nvPr/>
        </p:nvGraphicFramePr>
        <p:xfrm>
          <a:off x="1524000" y="158383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0DF8A76-883E-FB03-8B1D-6061E45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486250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Equatorial Guinea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97401-EFE5-D2C8-42F9-4F211FCE1BCF}"/>
              </a:ext>
            </a:extLst>
          </p:cNvPr>
          <p:cNvSpPr txBox="1"/>
          <p:nvPr/>
        </p:nvSpPr>
        <p:spPr>
          <a:xfrm>
            <a:off x="168275" y="1149691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Equatorial Guinea’s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A39D88-E59C-4D62-514D-98030BFCE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C8EA4-E90C-475E-2751-B1B30B21DF48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96B2A-D603-D6EA-DE9E-35FD686B5B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0E5231CE-D984-9C33-05D6-51EB08751AA6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660F0A-63DC-90A4-5CD4-C17D7BA7289E}"/>
              </a:ext>
            </a:extLst>
          </p:cNvPr>
          <p:cNvSpPr/>
          <p:nvPr/>
        </p:nvSpPr>
        <p:spPr>
          <a:xfrm>
            <a:off x="4275305" y="1771500"/>
            <a:ext cx="2418260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CHANGE, CIGARETTE PRICE,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77610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9A961-1EE1-D2F6-D4D1-9AC02F39D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C2EE5-2DF7-5872-AC3D-E4C4F0E5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Equatorial Guinea’s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7174E-2A0F-016C-5756-E8EAE2571094}"/>
              </a:ext>
            </a:extLst>
          </p:cNvPr>
          <p:cNvSpPr txBox="1"/>
          <p:nvPr/>
        </p:nvSpPr>
        <p:spPr>
          <a:xfrm>
            <a:off x="261093" y="71731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Equatorial Guinea's overall score relatively remained constant, with a small decrease in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reduction in cigarette prices and a failure to reduce affordability despite an improvement in tax structure.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FB4954F9-9296-5670-7336-AA47A7C852D2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608B3-A7AB-2B85-2B1E-C3A69A7A3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7C27B-AEB0-F385-A96D-F58F1FC65B2A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8ECE95-E89A-84F3-533F-93F3DD0A247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389905-E4B0-A302-E299-24736A7313CA}"/>
              </a:ext>
            </a:extLst>
          </p:cNvPr>
          <p:cNvGraphicFramePr>
            <a:graphicFrameLocks/>
          </p:cNvGraphicFramePr>
          <p:nvPr/>
        </p:nvGraphicFramePr>
        <p:xfrm>
          <a:off x="1524000" y="16029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59080973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Georgia</vt:lpstr>
      <vt:lpstr>Office Theme</vt:lpstr>
      <vt:lpstr>1_Office Theme</vt:lpstr>
      <vt:lpstr>Cigarette tax policies in Equatorial Guinea, 2022</vt:lpstr>
      <vt:lpstr>How does Equatorial Guinea compare to other countries?</vt:lpstr>
      <vt:lpstr>How does Equatorial Guinea compare to other countries?</vt:lpstr>
      <vt:lpstr>Equatorial Guinea’s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2025-03-31T17:27:00Z</dcterms:created>
  <dcterms:modified xsi:type="dcterms:W3CDTF">2025-03-31T17:28:02Z</dcterms:modified>
</cp:coreProperties>
</file>