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855" r:id="rId2"/>
    <p:sldId id="856" r:id="rId3"/>
    <p:sldId id="857" r:id="rId4"/>
    <p:sldId id="8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90"/>
  </p:normalViewPr>
  <p:slideViewPr>
    <p:cSldViewPr snapToGrid="0">
      <p:cViewPr varScale="1">
        <p:scale>
          <a:sx n="111" d="100"/>
          <a:sy n="111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C7-4243-A0B0-57A162DE16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3'!$B$2734:$F$2734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 formatCode="0.0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C7-4243-A0B0-57A162DE16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952368054"/>
        <c:axId val="775563443"/>
      </c:barChart>
      <c:catAx>
        <c:axId val="95236805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775563443"/>
        <c:crosses val="autoZero"/>
        <c:auto val="1"/>
        <c:lblAlgn val="ctr"/>
        <c:lblOffset val="100"/>
        <c:noMultiLvlLbl val="0"/>
      </c:catAx>
      <c:valAx>
        <c:axId val="775563443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95236805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4c1ebf04-03c0-493a-808d-4c9e56bf6d87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/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AA5-A34C-B6A4-2AA25079C441}"/>
              </c:ext>
            </c:extLst>
          </c:dPt>
          <c:dLbls>
            <c:numFmt formatCode="#,##0.00_);[Red]\(#,##0.00\)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3'!$A$2736:$A$2740</c:f>
              <c:strCache>
                <c:ptCount val="5"/>
                <c:pt idx="0">
                  <c:v>Zambia</c:v>
                </c:pt>
                <c:pt idx="1">
                  <c:v>African region average</c:v>
                </c:pt>
                <c:pt idx="2">
                  <c:v>Lower middle-income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'[Final to be sent to Bolu (1).xlsm]Slide 3'!$F$2736:$F$2740</c:f>
              <c:numCache>
                <c:formatCode>0.00</c:formatCode>
                <c:ptCount val="5"/>
                <c:pt idx="0">
                  <c:v>0.5</c:v>
                </c:pt>
                <c:pt idx="1">
                  <c:v>1.53</c:v>
                </c:pt>
                <c:pt idx="2" formatCode="General">
                  <c:v>1.4923469387755099</c:v>
                </c:pt>
                <c:pt idx="3" formatCode="General">
                  <c:v>1.99</c:v>
                </c:pt>
                <c:pt idx="4" formatCode="General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A5-A34C-B6A4-2AA25079C4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512632425"/>
        <c:axId val="371322352"/>
      </c:barChart>
      <c:catAx>
        <c:axId val="512632425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371322352"/>
        <c:crosses val="autoZero"/>
        <c:auto val="1"/>
        <c:lblAlgn val="ctr"/>
        <c:lblOffset val="100"/>
        <c:noMultiLvlLbl val="0"/>
      </c:catAx>
      <c:valAx>
        <c:axId val="371322352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51263242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374f7ae7-7c45-420d-a424-42c9b071de34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/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'[Final to be sent to Bolu (1).xlsm]Slide 3'!$A$2736</c:f>
              <c:strCache>
                <c:ptCount val="1"/>
                <c:pt idx="0">
                  <c:v>Zambia</c:v>
                </c:pt>
              </c:strCache>
            </c:strRef>
          </c:tx>
          <c:spPr>
            <a:solidFill>
              <a:srgbClr val="196E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3'!$B$2736:$E$2736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EA-2741-B5D8-BAEE64A7193E}"/>
            </c:ext>
          </c:extLst>
        </c:ser>
        <c:ser>
          <c:idx val="1"/>
          <c:order val="1"/>
          <c:tx>
            <c:strRef>
              <c:f>'[Final to be sent to Bolu (1).xlsm]Slide 3'!$A$2737</c:f>
              <c:strCache>
                <c:ptCount val="1"/>
                <c:pt idx="0">
                  <c:v>African region average</c:v>
                </c:pt>
              </c:strCache>
            </c:strRef>
          </c:tx>
          <c:spPr>
            <a:solidFill>
              <a:srgbClr val="CBA745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3'!$B$2737:$E$2737</c:f>
              <c:numCache>
                <c:formatCode>General</c:formatCode>
                <c:ptCount val="4"/>
                <c:pt idx="0">
                  <c:v>1.44</c:v>
                </c:pt>
                <c:pt idx="1">
                  <c:v>0.66</c:v>
                </c:pt>
                <c:pt idx="2">
                  <c:v>1.03</c:v>
                </c:pt>
                <c:pt idx="3">
                  <c:v>2.98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EA-2741-B5D8-BAEE64A7193E}"/>
            </c:ext>
          </c:extLst>
        </c:ser>
        <c:ser>
          <c:idx val="2"/>
          <c:order val="2"/>
          <c:tx>
            <c:strRef>
              <c:f>'[Final to be sent to Bolu (1).xlsm]Slide 3'!$A$2738</c:f>
              <c:strCache>
                <c:ptCount val="1"/>
                <c:pt idx="0">
                  <c:v>Lower middle-income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3'!$B$2738:$E$2738</c:f>
              <c:numCache>
                <c:formatCode>General</c:formatCode>
                <c:ptCount val="4"/>
                <c:pt idx="0">
                  <c:v>1.69387755102041</c:v>
                </c:pt>
                <c:pt idx="1">
                  <c:v>0.58490566037735803</c:v>
                </c:pt>
                <c:pt idx="2">
                  <c:v>1.3365384615384599</c:v>
                </c:pt>
                <c:pt idx="3">
                  <c:v>2.3846153846153801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EA-2741-B5D8-BAEE64A7193E}"/>
            </c:ext>
          </c:extLst>
        </c:ser>
        <c:ser>
          <c:idx val="3"/>
          <c:order val="3"/>
          <c:tx>
            <c:strRef>
              <c:f>'[Final to be sent to Bolu (1).xlsm]Slide 3'!$A$2739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rgbClr val="98BCE3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3'!$B$2739:$E$2739</c:f>
              <c:numCache>
                <c:formatCode>General</c:formatCode>
                <c:ptCount val="4"/>
                <c:pt idx="0">
                  <c:v>2.37</c:v>
                </c:pt>
                <c:pt idx="1">
                  <c:v>0.55000000000000004</c:v>
                </c:pt>
                <c:pt idx="2">
                  <c:v>2.17</c:v>
                </c:pt>
                <c:pt idx="3">
                  <c:v>2.91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EA-2741-B5D8-BAEE64A7193E}"/>
            </c:ext>
          </c:extLst>
        </c:ser>
        <c:ser>
          <c:idx val="4"/>
          <c:order val="4"/>
          <c:tx>
            <c:strRef>
              <c:f>'[Final to be sent to Bolu (1).xlsm]Slide 3'!$A$2740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3'!$B$2740:$E$2740</c:f>
              <c:numCache>
                <c:formatCode>General</c:formatCode>
                <c:ptCount val="4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EA-2741-B5D8-BAEE64A719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898122526"/>
        <c:axId val="418548245"/>
      </c:barChart>
      <c:catAx>
        <c:axId val="89812252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418548245"/>
        <c:crosses val="autoZero"/>
        <c:auto val="1"/>
        <c:lblAlgn val="ctr"/>
        <c:lblOffset val="100"/>
        <c:noMultiLvlLbl val="0"/>
      </c:catAx>
      <c:valAx>
        <c:axId val="418548245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89812252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1" i="0" u="none" strike="noStrike" kern="1200" baseline="0">
              <a:solidFill>
                <a:schemeClr val="tx1"/>
              </a:solidFill>
              <a:latin typeface="Arial Regular" panose="020B0604020202090204" charset="0"/>
              <a:ea typeface="Arial Regular" panose="020B0604020202090204" charset="0"/>
              <a:cs typeface="Arial Regular" panose="020B0604020202090204" charset="0"/>
              <a:sym typeface="Arial Regular" panose="020B0604020202090204" charset="0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dc7874a5-799a-41bf-aa4b-cdcd055af19c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/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'[Final to be sent to Bolu (1).xlsm]Slide 3'!$A$2730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BAC8E3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3'!$B$2730:$F$2730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 formatCode="0.00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9C-9249-83C5-DA0B08580DBF}"/>
            </c:ext>
          </c:extLst>
        </c:ser>
        <c:ser>
          <c:idx val="1"/>
          <c:order val="1"/>
          <c:tx>
            <c:strRef>
              <c:f>'[Final to be sent to Bolu (1).xlsm]Slide 3'!$A$2731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0A2D4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3'!$B$2731:$F$2731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0.5</c:v>
                </c:pt>
                <c:pt idx="3">
                  <c:v>4</c:v>
                </c:pt>
                <c:pt idx="4" formatCode="0.00">
                  <c:v>1.625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9C-9249-83C5-DA0B08580DBF}"/>
            </c:ext>
          </c:extLst>
        </c:ser>
        <c:ser>
          <c:idx val="2"/>
          <c:order val="2"/>
          <c:tx>
            <c:strRef>
              <c:f>'[Final to be sent to Bolu (1).xlsm]Slide 3'!$A$2732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3'!$B$2732:$F$2732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0.5</c:v>
                </c:pt>
                <c:pt idx="3">
                  <c:v>4</c:v>
                </c:pt>
                <c:pt idx="4" formatCode="0.00">
                  <c:v>1.375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9C-9249-83C5-DA0B08580DBF}"/>
            </c:ext>
          </c:extLst>
        </c:ser>
        <c:ser>
          <c:idx val="3"/>
          <c:order val="3"/>
          <c:tx>
            <c:strRef>
              <c:f>'[Final to be sent to Bolu (1).xlsm]Slide 3'!$A$2733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A64AD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3'!$B$2733:$F$2733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0.5</c:v>
                </c:pt>
                <c:pt idx="3">
                  <c:v>4</c:v>
                </c:pt>
                <c:pt idx="4" formatCode="0.00">
                  <c:v>1.375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9C-9249-83C5-DA0B08580DBF}"/>
            </c:ext>
          </c:extLst>
        </c:ser>
        <c:ser>
          <c:idx val="4"/>
          <c:order val="4"/>
          <c:tx>
            <c:strRef>
              <c:f>'[Final to be sent to Bolu (1).xlsm]Slide 3'!$A$2734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3'!$B$2734:$F$2734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 formatCode="0.0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9C-9249-83C5-DA0B08580D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602877202"/>
        <c:axId val="493214219"/>
      </c:barChart>
      <c:catAx>
        <c:axId val="60287720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493214219"/>
        <c:crosses val="autoZero"/>
        <c:auto val="1"/>
        <c:lblAlgn val="ctr"/>
        <c:lblOffset val="100"/>
        <c:noMultiLvlLbl val="0"/>
      </c:catAx>
      <c:valAx>
        <c:axId val="493214219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60287720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1" i="0" u="none" strike="noStrike" kern="1200" baseline="0">
              <a:solidFill>
                <a:schemeClr val="tx1"/>
              </a:solidFill>
              <a:latin typeface="Arial Regular" panose="020B0604020202090204" charset="0"/>
              <a:ea typeface="Arial Regular" panose="020B0604020202090204" charset="0"/>
              <a:cs typeface="Arial Regular" panose="020B0604020202090204" charset="0"/>
              <a:sym typeface="Arial Regular" panose="020B0604020202090204" charset="0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cab4197e-e93e-4736-ba49-528e37e71eca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/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D6671-E3FE-1E4F-94FD-478399672CBA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DA076-0256-314B-9271-96D3DA759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1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76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0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4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10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7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18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9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6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03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7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50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2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hyperlink" Target="http://www.tobacconomics.org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tobacconomics.org/research/cigarette-tax-scorecard-3rd-edition/" TargetMode="External"/><Relationship Id="rId4" Type="http://schemas.openxmlformats.org/officeDocument/2006/relationships/hyperlink" Target="https://twitter.com/Tobacconomics" TargetMode="Externa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1524000" y="160782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190500"/>
            <a:ext cx="12329795" cy="63690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Cigarette tax policies in </a:t>
            </a:r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Zambia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, 2022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950" y="844578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4 key tax components were assessed using a 5-point scale, with the overall score reflecting an average of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Zambia’s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component scores.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4950" y="1142422"/>
            <a:ext cx="11722100" cy="33718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The scores reflect the current strengths and opportunities in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Zambia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5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/>
          <p:cNvSpPr/>
          <p:nvPr/>
        </p:nvSpPr>
        <p:spPr>
          <a:xfrm>
            <a:off x="1920240" y="6504305"/>
            <a:ext cx="8141335" cy="2489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6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7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8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820887" y="2710258"/>
            <a:ext cx="1758387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Arrow: Right 1"/>
          <p:cNvSpPr/>
          <p:nvPr/>
        </p:nvSpPr>
        <p:spPr>
          <a:xfrm rot="16200000">
            <a:off x="7963167" y="2885807"/>
            <a:ext cx="3341169" cy="1195070"/>
          </a:xfrm>
          <a:prstGeom prst="rightArrow">
            <a:avLst/>
          </a:prstGeom>
          <a:solidFill>
            <a:srgbClr val="DD45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550" y="190500"/>
            <a:ext cx="12136755" cy="49276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How does </a:t>
            </a:r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Zambia 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495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Zambia’s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/>
          <p:cNvSpPr/>
          <p:nvPr/>
        </p:nvSpPr>
        <p:spPr>
          <a:xfrm>
            <a:off x="1908175" y="6422390"/>
            <a:ext cx="8153400" cy="3467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5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6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7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graphicFrame>
        <p:nvGraphicFramePr>
          <p:cNvPr id="686" name="Chart 685"/>
          <p:cNvGraphicFramePr/>
          <p:nvPr/>
        </p:nvGraphicFramePr>
        <p:xfrm>
          <a:off x="1524000" y="155067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7" name="Chart 686"/>
          <p:cNvGraphicFramePr/>
          <p:nvPr/>
        </p:nvGraphicFramePr>
        <p:xfrm>
          <a:off x="1524000" y="169989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10" y="368300"/>
            <a:ext cx="12748895" cy="49276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How does </a:t>
            </a:r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Zambia 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6042" y="844408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The components of </a:t>
            </a: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Zambia’s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score in 2022 are compared to component scores in the region, income group, world, and top performers.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4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/>
          <p:cNvSpPr/>
          <p:nvPr/>
        </p:nvSpPr>
        <p:spPr>
          <a:xfrm>
            <a:off x="1841500" y="6460490"/>
            <a:ext cx="8220075" cy="3079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6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7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8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29556" y="1666396"/>
            <a:ext cx="2111876" cy="93281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AFFORDABILITY CHANGE &amp; TAX SHARE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require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" y="190500"/>
            <a:ext cx="12100560" cy="492760"/>
          </a:xfrm>
        </p:spPr>
        <p:txBody>
          <a:bodyPr>
            <a:noAutofit/>
          </a:bodyPr>
          <a:lstStyle/>
          <a:p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Zambia’s 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cigarette tax policies over time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0" name="4 Rectángulo"/>
          <p:cNvSpPr/>
          <p:nvPr/>
        </p:nvSpPr>
        <p:spPr>
          <a:xfrm>
            <a:off x="1815465" y="6395720"/>
            <a:ext cx="8246110" cy="3733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3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4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5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7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graphicFrame>
        <p:nvGraphicFramePr>
          <p:cNvPr id="3" name="Table 2"/>
          <p:cNvGraphicFramePr/>
          <p:nvPr/>
        </p:nvGraphicFramePr>
        <p:xfrm>
          <a:off x="3603308" y="2997200"/>
          <a:ext cx="4985385" cy="863600"/>
        </p:xfrm>
        <a:graphic>
          <a:graphicData uri="http://schemas.openxmlformats.org/drawingml/2006/table">
            <a:tbl>
              <a:tblPr/>
              <a:tblGrid>
                <a:gridCol w="4985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3600">
                <a:tc>
                  <a:txBody>
                    <a:bodyPr/>
                    <a:lstStyle/>
                    <a:p>
                      <a:pPr algn="l" fontAlgn="t"/>
                      <a:endParaRPr sz="1100" b="0" i="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</a:endParaRPr>
                    </a:p>
                  </a:txBody>
                  <a:tcPr marL="13017" marR="13017" marT="130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/>
          <p:nvPr/>
        </p:nvGraphicFramePr>
        <p:xfrm>
          <a:off x="469900" y="704850"/>
          <a:ext cx="10972800" cy="492760"/>
        </p:xfrm>
        <a:graphic>
          <a:graphicData uri="http://schemas.openxmlformats.org/drawingml/2006/table">
            <a:tbl>
              <a:tblPr/>
              <a:tblGrid>
                <a:gridCol w="1097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2760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en-US" sz="1600" b="0" i="0" dirty="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Zambia's overall score decreased over time </a:t>
                      </a:r>
                      <a:r>
                        <a:rPr lang="en-US" altLang="en-US" sz="1600" b="1" i="0" dirty="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largely because the tax structure became less effective.</a:t>
                      </a:r>
                    </a:p>
                  </a:txBody>
                  <a:tcPr marL="13017" marR="13017" marT="130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 Box 1"/>
          <p:cNvSpPr txBox="1"/>
          <p:nvPr/>
        </p:nvSpPr>
        <p:spPr>
          <a:xfrm>
            <a:off x="11595100" y="26574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88" name="Chart 687"/>
          <p:cNvGraphicFramePr/>
          <p:nvPr/>
        </p:nvGraphicFramePr>
        <p:xfrm>
          <a:off x="1524000" y="143192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Georgia</vt:lpstr>
      <vt:lpstr>1_Office Theme</vt:lpstr>
      <vt:lpstr>Cigarette tax policies in Zambia, 2022</vt:lpstr>
      <vt:lpstr>How does Zambia compare to other countries?</vt:lpstr>
      <vt:lpstr>How does Zambia compare to other countries?</vt:lpstr>
      <vt:lpstr>Zambia’s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Boluwatife Aderounmu</dc:creator>
  <cp:lastModifiedBy>Boluwatife Aderounmu</cp:lastModifiedBy>
  <cp:revision>1</cp:revision>
  <dcterms:created xsi:type="dcterms:W3CDTF">2025-04-10T18:32:09Z</dcterms:created>
  <dcterms:modified xsi:type="dcterms:W3CDTF">2025-04-10T18:32:32Z</dcterms:modified>
</cp:coreProperties>
</file>