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465" r:id="rId2"/>
    <p:sldId id="466" r:id="rId3"/>
    <p:sldId id="467" r:id="rId4"/>
    <p:sldId id="46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061677-E6DB-BC3A-2E13-EDACCD741994}" name="Boluwatife Aderounmu" initials="" userId="S::baderou1@jh.edu::7bc63270-0949-47de-8396-69706221b4bb" providerId="AD"/>
  <p188:author id="{BEDA8EC2-1DF4-0A2D-CB98-30C34E806DAC}" name="Margaret Dorokhina" initials="" userId="S::mdorokh1@jh.edu::a82f5cde-f247-4d38-846d-2ab4f11db5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90"/>
  </p:normalViewPr>
  <p:slideViewPr>
    <p:cSldViewPr snapToGrid="0">
      <p:cViewPr varScale="1">
        <p:scale>
          <a:sx n="111" d="100"/>
          <a:sy n="111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H:\Downloads\Aderounmu%20poster%20edit-assets\Scorecard\Scorecard2014_2020_for%20pp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wnloads/Final%20to%20be%20sent%20to%20Bolu%20(1)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wnloads/Final%20to%20be%20sent%20to%20Bolu%20(1)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H:\Downloads\Aderounmu%20poster%20edit-assets\Scorecard\Scorecard2014_2020_for%20pp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B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A1-4E3E-A629-887E89EFC7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3'!$B$1251:$F$1251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 formatCode="0.0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EC-4732-8AEE-BB52225584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78063984"/>
        <c:axId val="978055824"/>
      </c:barChart>
      <c:catAx>
        <c:axId val="97806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8055824"/>
        <c:crosses val="autoZero"/>
        <c:auto val="1"/>
        <c:lblAlgn val="ctr"/>
        <c:lblOffset val="100"/>
        <c:noMultiLvlLbl val="0"/>
      </c:catAx>
      <c:valAx>
        <c:axId val="97805582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806398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6C-8F44-93D5-23E3FD9632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3'!$A$1253:$A$1257</c:f>
              <c:strCache>
                <c:ptCount val="5"/>
                <c:pt idx="0">
                  <c:v>Ghana</c:v>
                </c:pt>
                <c:pt idx="1">
                  <c:v>African region average</c:v>
                </c:pt>
                <c:pt idx="2">
                  <c:v>Lower middle-income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'Slide 3'!$B$1252:$F$1252</c:f>
              <c:numCache>
                <c:formatCode>0.00</c:formatCode>
                <c:ptCount val="5"/>
                <c:pt idx="0">
                  <c:v>0.75</c:v>
                </c:pt>
                <c:pt idx="1">
                  <c:v>1.53</c:v>
                </c:pt>
                <c:pt idx="2" formatCode="General">
                  <c:v>1.49</c:v>
                </c:pt>
                <c:pt idx="3" formatCode="General">
                  <c:v>1.99</c:v>
                </c:pt>
                <c:pt idx="4" formatCode="General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6C-8F44-93D5-23E3FD9632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78075504"/>
        <c:axId val="978079344"/>
      </c:barChart>
      <c:catAx>
        <c:axId val="97807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8079344"/>
        <c:crosses val="autoZero"/>
        <c:auto val="1"/>
        <c:lblAlgn val="ctr"/>
        <c:lblOffset val="100"/>
        <c:noMultiLvlLbl val="0"/>
      </c:catAx>
      <c:valAx>
        <c:axId val="97807934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807550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3'!$A$1253</c:f>
              <c:strCache>
                <c:ptCount val="1"/>
                <c:pt idx="0">
                  <c:v>Ghana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3'!$B$1253:$F$1253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 formatCode="0.0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0C-5E4F-920A-10AD520C9398}"/>
            </c:ext>
          </c:extLst>
        </c:ser>
        <c:ser>
          <c:idx val="1"/>
          <c:order val="1"/>
          <c:tx>
            <c:strRef>
              <c:f>'Slide 3'!$A$1254</c:f>
              <c:strCache>
                <c:ptCount val="1"/>
                <c:pt idx="0">
                  <c:v>African region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3'!$B$1254:$F$1254</c:f>
              <c:numCache>
                <c:formatCode>General</c:formatCode>
                <c:ptCount val="5"/>
                <c:pt idx="0">
                  <c:v>1.44</c:v>
                </c:pt>
                <c:pt idx="1">
                  <c:v>0.66</c:v>
                </c:pt>
                <c:pt idx="2">
                  <c:v>1.03</c:v>
                </c:pt>
                <c:pt idx="3">
                  <c:v>2.98</c:v>
                </c:pt>
                <c:pt idx="4" formatCode="0.00">
                  <c:v>1.53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0C-5E4F-920A-10AD520C9398}"/>
            </c:ext>
          </c:extLst>
        </c:ser>
        <c:ser>
          <c:idx val="2"/>
          <c:order val="2"/>
          <c:tx>
            <c:strRef>
              <c:f>'Slide 3'!$A$1255</c:f>
              <c:strCache>
                <c:ptCount val="1"/>
                <c:pt idx="0">
                  <c:v>Lower middle-income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3'!$B$1255:$F$1255</c:f>
              <c:numCache>
                <c:formatCode>General</c:formatCode>
                <c:ptCount val="5"/>
                <c:pt idx="0">
                  <c:v>1.6938775510204083</c:v>
                </c:pt>
                <c:pt idx="1">
                  <c:v>0.58490566037735847</c:v>
                </c:pt>
                <c:pt idx="2">
                  <c:v>1.3365384615384615</c:v>
                </c:pt>
                <c:pt idx="3">
                  <c:v>2.3846153846153846</c:v>
                </c:pt>
                <c:pt idx="4">
                  <c:v>1.4923469387755102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0C-5E4F-920A-10AD520C9398}"/>
            </c:ext>
          </c:extLst>
        </c:ser>
        <c:ser>
          <c:idx val="3"/>
          <c:order val="3"/>
          <c:tx>
            <c:strRef>
              <c:f>'Slide 3'!$A$1256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3'!$B$1256:$F$1256</c:f>
              <c:numCache>
                <c:formatCode>General</c:formatCode>
                <c:ptCount val="5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  <c:pt idx="4">
                  <c:v>1.99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0C-5E4F-920A-10AD520C9398}"/>
            </c:ext>
          </c:extLst>
        </c:ser>
        <c:ser>
          <c:idx val="4"/>
          <c:order val="4"/>
          <c:tx>
            <c:strRef>
              <c:f>'Slide 3'!$A$1257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3'!$B$1257:$F$1257</c:f>
              <c:numCache>
                <c:formatCode>General</c:formatCode>
                <c:ptCount val="5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0C-5E4F-920A-10AD520C93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66773856"/>
        <c:axId val="566775568"/>
      </c:barChart>
      <c:catAx>
        <c:axId val="56677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66775568"/>
        <c:crosses val="autoZero"/>
        <c:auto val="1"/>
        <c:lblAlgn val="ctr"/>
        <c:lblOffset val="100"/>
        <c:noMultiLvlLbl val="0"/>
      </c:catAx>
      <c:valAx>
        <c:axId val="56677556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6677385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3'!$A$1247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7E2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3'!$B$1247:$F$1247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 formatCode="0.0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D9-416B-ABFC-64D24E7BF2F4}"/>
            </c:ext>
          </c:extLst>
        </c:ser>
        <c:ser>
          <c:idx val="1"/>
          <c:order val="1"/>
          <c:tx>
            <c:strRef>
              <c:f>'Slide 3'!$A$1248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3'!$B$1248:$F$1248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 formatCode="0.0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D9-416B-ABFC-64D24E7BF2F4}"/>
            </c:ext>
          </c:extLst>
        </c:ser>
        <c:ser>
          <c:idx val="2"/>
          <c:order val="2"/>
          <c:tx>
            <c:strRef>
              <c:f>'Slide 3'!$A$1249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3'!$B$1249:$F$1249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 formatCode="0.0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D9-416B-ABFC-64D24E7BF2F4}"/>
            </c:ext>
          </c:extLst>
        </c:ser>
        <c:ser>
          <c:idx val="3"/>
          <c:order val="3"/>
          <c:tx>
            <c:strRef>
              <c:f>'Slide 3'!$A$1250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3'!$B$1250:$F$1250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 formatCode="0.0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D9-416B-ABFC-64D24E7BF2F4}"/>
            </c:ext>
          </c:extLst>
        </c:ser>
        <c:ser>
          <c:idx val="4"/>
          <c:order val="4"/>
          <c:tx>
            <c:strRef>
              <c:f>'Slide 3'!$A$1251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3'!$B$1251:$F$1251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 formatCode="0.0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D9-416B-ABFC-64D24E7BF2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2257648"/>
        <c:axId val="702261968"/>
      </c:barChart>
      <c:catAx>
        <c:axId val="70225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02261968"/>
        <c:crosses val="autoZero"/>
        <c:auto val="1"/>
        <c:lblAlgn val="ctr"/>
        <c:lblOffset val="100"/>
        <c:noMultiLvlLbl val="0"/>
      </c:catAx>
      <c:valAx>
        <c:axId val="70226196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022576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144E4-D586-694D-8F1A-65CBC818F50F}" type="datetimeFigureOut">
              <a:rPr lang="en-US" smtClean="0"/>
              <a:t>3/31/25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C4DB7-411B-774C-8607-8174AEDC9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1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6A005-E6A7-4790-3669-06CB1448E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6C5381-C39B-415C-FB0F-F413D5384C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5E0AD2-F0EC-0E2E-5A2C-C96B4E26C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891FF-C962-4368-69F4-29BE9352F9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989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22FDA-081E-354D-9DC0-367C3A8A2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9B38A-6CDA-140F-A4AC-5F0C78FBE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E7AC5-1F6D-6510-3A58-86D1F4983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F1EFE-DFFF-F169-18D2-20BC0F4C1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24545-BCC7-6FA4-FD5C-B76C1CB7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5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36AB9-5B9E-5C8A-36DD-546F2D243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8AF961-D348-8025-3063-ACA815879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390B2-BCF9-7F5C-2E56-D5A636EF8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D293D-1A75-BD93-B124-A3523945B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00C0C-84D7-1BFB-37B0-2B919A718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1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07B484-18F1-4CC0-716B-A03A9F387E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EE9F1C-77C6-2554-9474-F4CA78FA3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FAF83-C0AE-6699-0652-BC1873F0D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DAA55-698B-E018-76E2-D7483EB69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1E19-B87C-1DCD-4B86-43E455BBC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9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2B499-6FE2-CB31-89E9-4FB2BB7C0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90187-4C3B-5802-0235-7DF93F20B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5D8E3-7B21-A304-21BF-C732917F0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CE9EA-CA55-018F-606C-1FC4BFCE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5E9E2-4727-F030-D04C-BC4D64324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51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04B1F-7396-2864-089D-72A015739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3BD92-9180-7703-A99F-8CCE4EA6F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FFE6A-9F54-8166-6C24-E89A8C1C8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E6EF8-BD4C-ABA3-6A73-D430753B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CEF62-69EC-2D39-CF46-05F4FB220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80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27D48-DF67-631D-5769-91C8A58FB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9CD02-D80B-BB16-A37C-52BA5AAB7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DE0B24-BB1F-7898-0D6B-D9DBE7135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7F519-C57D-042A-D51A-6A3ABAD0E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3CCD8-0BE3-73E4-6D18-733CAC9CB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1F442-494B-FCCC-DF36-822C09F8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3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F8250-203C-1CC3-8197-2370A60D6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AA64A-695E-4390-3465-33458007A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0E157A-9BF8-3FCB-1A04-AAA8EB7A0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13766C-4FDD-8BA5-C658-F68F9C58F7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07E907-6552-0D65-EA0A-F62B7E19B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285039-EEFD-D273-3B3F-48AB1A31E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73D45-3E22-BE37-1795-96520677A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F3046F-9DED-AF57-AC96-12EFDF86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04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25BF0-91D0-E47A-DC23-D547C489E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782984-B053-0985-29C5-758870586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D49314-9ED7-3B4C-1BD3-D46CB8763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B9D6B-511A-300F-80BE-C6F2150CB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5BFDFE-28DC-CCD0-8EF7-1A5B919C2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B7D923-D1FC-55B2-2776-F0ED96EC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8AA13-B786-4A68-7169-2C69F4D96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9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66D0B-63D5-AE71-12A5-7B7214D1A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7093D-5D77-5234-63F5-61D3B7A0E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E28D1-31EB-AEEA-FBAB-519C3A0C7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577D90-EE16-735F-ED34-B4DE9BE3E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48463-68B2-5D70-E593-9DA65BF5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30D67-00DB-C957-91CF-CE09619A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7341A-24A1-C6F4-098B-82842DA0B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0CE51-F4EB-4677-CFC9-0E4EC47702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DC71C2-74DE-63F8-B841-8F2994A3B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04602-6E8F-FF8B-5536-9CEE16B5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E6B3B8-9685-C35B-312E-D8E4F2D2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21F53-2572-88FA-9BB9-FE1D9BC1E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5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D44CBA-BF0E-4D9D-F189-35B42BB0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854F6-2F5E-0649-3A1C-2EA4F6B62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93AC2-B8AC-7ECB-7119-6B9215E6F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36169-85A5-4BB0-BBB2-DD953878A18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413F1-14F0-80B6-F03B-3535C6131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76A07-5F97-5FF2-A946-FFC2FF00B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0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E7DC5-E9E8-DBCA-C878-FF7879DB1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9261663-0738-FAEA-298C-C265A8BBC1C8}"/>
              </a:ext>
            </a:extLst>
          </p:cNvPr>
          <p:cNvGraphicFramePr>
            <a:graphicFrameLocks/>
          </p:cNvGraphicFramePr>
          <p:nvPr/>
        </p:nvGraphicFramePr>
        <p:xfrm>
          <a:off x="1524000" y="165004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045CB19A-46E7-C2F3-3ACE-3D12E5201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Cigarette tax policies in Ghana, 2022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05D0C8-6BB5-F32C-1752-2CA3961749A5}"/>
              </a:ext>
            </a:extLst>
          </p:cNvPr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 key tax components were assessed using a 5-point scale, with the overall score reflecting an average of Ghana’s component scores.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313C1A-5ED9-97E8-F9F3-ADB358217536}"/>
              </a:ext>
            </a:extLst>
          </p:cNvPr>
          <p:cNvSpPr txBox="1"/>
          <p:nvPr/>
        </p:nvSpPr>
        <p:spPr>
          <a:xfrm>
            <a:off x="234950" y="1088447"/>
            <a:ext cx="117221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scores reflect the current strengths and opportunities in Ghana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528CE6C-096F-65C5-3500-95E961C58B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D580AC-FE0A-318E-086B-175ACDF222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E75737-0A70-2B69-7F14-E153BFB71DD6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>
            <a:extLst>
              <a:ext uri="{FF2B5EF4-FFF2-40B4-BE49-F238E27FC236}">
                <a16:creationId xmlns:a16="http://schemas.microsoft.com/office/drawing/2014/main" id="{16A138B9-C2C5-9D7B-59CD-B9B8BA28953A}"/>
              </a:ext>
            </a:extLst>
          </p:cNvPr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00F731-4061-9489-C02B-B966E398A3E3}"/>
              </a:ext>
            </a:extLst>
          </p:cNvPr>
          <p:cNvSpPr/>
          <p:nvPr/>
        </p:nvSpPr>
        <p:spPr>
          <a:xfrm>
            <a:off x="9824013" y="2786775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DCB23819-87B1-2D96-6283-25B95AD23335}"/>
              </a:ext>
            </a:extLst>
          </p:cNvPr>
          <p:cNvSpPr/>
          <p:nvPr/>
        </p:nvSpPr>
        <p:spPr>
          <a:xfrm rot="10800000">
            <a:off x="9132835" y="1854644"/>
            <a:ext cx="1056719" cy="3148712"/>
          </a:xfrm>
          <a:prstGeom prst="downArrow">
            <a:avLst/>
          </a:prstGeom>
          <a:solidFill>
            <a:srgbClr val="DD45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25564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22499-F3A2-25B7-C958-F4DE7C906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DD6076-C072-55A6-5264-ED7EE3A6A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Ghana 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BDDD1D-13B7-0002-D0AD-660E4A4F27DF}"/>
              </a:ext>
            </a:extLst>
          </p:cNvPr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Ghana’s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73B3BAD-1268-E467-1265-3CD6ED94E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1855A6-1D4A-7AD7-9D88-442AEA682BB6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79802C-F962-46FA-16CF-A3712FF06D3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>
            <a:extLst>
              <a:ext uri="{FF2B5EF4-FFF2-40B4-BE49-F238E27FC236}">
                <a16:creationId xmlns:a16="http://schemas.microsoft.com/office/drawing/2014/main" id="{416BE84A-7596-239E-31D9-DC64B3B6D12C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9EC7B87-F9DD-6D7D-4A75-696BCDD4B3AC}"/>
              </a:ext>
            </a:extLst>
          </p:cNvPr>
          <p:cNvGraphicFramePr>
            <a:graphicFrameLocks/>
          </p:cNvGraphicFramePr>
          <p:nvPr/>
        </p:nvGraphicFramePr>
        <p:xfrm>
          <a:off x="1524000" y="1422326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50563562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B251F-5116-6ED8-164A-759CB48B7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623A024-CD22-2052-75CD-ADE667D168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6241567"/>
              </p:ext>
            </p:extLst>
          </p:nvPr>
        </p:nvGraphicFramePr>
        <p:xfrm>
          <a:off x="1524000" y="159189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AA60E42-74CF-3658-8DB9-BB0EDC5B4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Ghana 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E94ABE-8FC7-EE68-6CAD-CDAA0D1958BE}"/>
              </a:ext>
            </a:extLst>
          </p:cNvPr>
          <p:cNvSpPr txBox="1"/>
          <p:nvPr/>
        </p:nvSpPr>
        <p:spPr>
          <a:xfrm>
            <a:off x="568442" y="664703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components of Ghana’s score in 2022 are compared to component scores in the region, income group, world, and top performers.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A851E89-3C68-E865-FC25-C50B118BA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238EE8-3D06-62FC-EA10-82C16658BEA0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19682D-CD06-8A37-13BC-9C0090C2513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1A90E1E0-5536-287E-DFE2-4537535DB1F7}"/>
              </a:ext>
            </a:extLst>
          </p:cNvPr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B113D3-B0AA-0636-9E71-71BE54785B2E}"/>
              </a:ext>
            </a:extLst>
          </p:cNvPr>
          <p:cNvSpPr/>
          <p:nvPr/>
        </p:nvSpPr>
        <p:spPr>
          <a:xfrm>
            <a:off x="4043956" y="1819477"/>
            <a:ext cx="2260591" cy="93265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AFFORDABILITY CHANGE &amp; TAX SHARE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require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452425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B4EA2-3482-0428-9880-ADBB76054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4C47ED-A682-760D-D3B1-908952339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Ghana’s cigarette tax policies over time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D40A8C-E899-35A8-AE3D-DB63CB8913B4}"/>
              </a:ext>
            </a:extLst>
          </p:cNvPr>
          <p:cNvSpPr txBox="1"/>
          <p:nvPr/>
        </p:nvSpPr>
        <p:spPr>
          <a:xfrm>
            <a:off x="752308" y="616773"/>
            <a:ext cx="1172210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Ghana’s overall score remained constant over the years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due to no change in component scores.</a:t>
            </a: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1E30F179-8941-B40E-37A8-787DBD9287FC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BE0267-2204-1725-3FDB-3B3815F29C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713208-FDB4-A40E-63B9-6C34E52025E0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3403C1-4442-FD59-1BAC-940850A9D68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CA09785-AE7A-AC0C-E34D-998F207265D5}"/>
              </a:ext>
            </a:extLst>
          </p:cNvPr>
          <p:cNvGraphicFramePr>
            <a:graphicFrameLocks/>
          </p:cNvGraphicFramePr>
          <p:nvPr/>
        </p:nvGraphicFramePr>
        <p:xfrm>
          <a:off x="1558582" y="1050914"/>
          <a:ext cx="9074837" cy="528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71214951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Georgia</vt:lpstr>
      <vt:lpstr>1_Office Theme</vt:lpstr>
      <vt:lpstr>Cigarette tax policies in Ghana, 2022</vt:lpstr>
      <vt:lpstr>How does Ghana compare to other countries?</vt:lpstr>
      <vt:lpstr>How does Ghana compare to other countries?</vt:lpstr>
      <vt:lpstr>Ghana’s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1</cp:revision>
  <dcterms:created xsi:type="dcterms:W3CDTF">2025-03-31T17:34:50Z</dcterms:created>
  <dcterms:modified xsi:type="dcterms:W3CDTF">2025-03-31T17:35:45Z</dcterms:modified>
</cp:coreProperties>
</file>