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450" r:id="rId2"/>
    <p:sldId id="451" r:id="rId3"/>
    <p:sldId id="452" r:id="rId4"/>
    <p:sldId id="45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4061677-E6DB-BC3A-2E13-EDACCD741994}" name="Boluwatife Aderounmu" initials="" userId="S::baderou1@jh.edu::7bc63270-0949-47de-8396-69706221b4bb" providerId="AD"/>
  <p188:author id="{BEDA8EC2-1DF4-0A2D-CB98-30C34E806DAC}" name="Margaret Dorokhina" initials="" userId="S::mdorokh1@jh.edu::a82f5cde-f247-4d38-846d-2ab4f11db5f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690"/>
  </p:normalViewPr>
  <p:slideViewPr>
    <p:cSldViewPr snapToGrid="0">
      <p:cViewPr varScale="1">
        <p:scale>
          <a:sx n="111" d="100"/>
          <a:sy n="111" d="100"/>
        </p:scale>
        <p:origin x="7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ownloads\Scorecard\Scorecard\Updated%20scorecard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H:\Downloads\Aderounmu%20poster%20edit-assets\Scorecard\Scorecard2014_2020_for%20pp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ownloads\Scorecard\Scorecard\Updated%20scorecard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oluwatifeaderounmu/Downloads/Final%20to%20be%20sent%20to%20Bolu%20(1).xlsm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576131863661083E-2"/>
          <c:y val="4.6741122482830848E-2"/>
          <c:w val="0.9520731045103068"/>
          <c:h val="0.8886224337943897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166EA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443-4F62-8336-FD8E8477252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3'!$B$1225:$F$1225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3.5</c:v>
                </c:pt>
                <c:pt idx="3">
                  <c:v>3</c:v>
                </c:pt>
                <c:pt idx="4" formatCode="0.00">
                  <c:v>2.125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43-4F62-8336-FD8E847725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78013104"/>
        <c:axId val="978016944"/>
      </c:barChart>
      <c:catAx>
        <c:axId val="978013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78016944"/>
        <c:crosses val="autoZero"/>
        <c:auto val="1"/>
        <c:lblAlgn val="ctr"/>
        <c:lblOffset val="100"/>
        <c:noMultiLvlLbl val="0"/>
      </c:catAx>
      <c:valAx>
        <c:axId val="978016944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7801310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89B-4752-9D66-1E44BBC650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3'!$A$1227:$A$1231</c:f>
              <c:strCache>
                <c:ptCount val="5"/>
                <c:pt idx="0">
                  <c:v>Georgia</c:v>
                </c:pt>
                <c:pt idx="1">
                  <c:v>European region average</c:v>
                </c:pt>
                <c:pt idx="2">
                  <c:v>Upper middle-income group average</c:v>
                </c:pt>
                <c:pt idx="3">
                  <c:v>Global average</c:v>
                </c:pt>
                <c:pt idx="4">
                  <c:v>Top performing countries average</c:v>
                </c:pt>
              </c:strCache>
            </c:strRef>
          </c:cat>
          <c:val>
            <c:numRef>
              <c:f>'Slide 3'!$B$1226:$F$1226</c:f>
              <c:numCache>
                <c:formatCode>General</c:formatCode>
                <c:ptCount val="5"/>
                <c:pt idx="0" formatCode="0.00">
                  <c:v>2.125</c:v>
                </c:pt>
                <c:pt idx="1">
                  <c:v>2.64</c:v>
                </c:pt>
                <c:pt idx="2">
                  <c:v>1.98</c:v>
                </c:pt>
                <c:pt idx="3">
                  <c:v>1.99</c:v>
                </c:pt>
                <c:pt idx="4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A8-4AE5-90D3-AF4CF414FB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77977104"/>
        <c:axId val="977986704"/>
      </c:barChart>
      <c:catAx>
        <c:axId val="97797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77986704"/>
        <c:crosses val="autoZero"/>
        <c:auto val="1"/>
        <c:lblAlgn val="ctr"/>
        <c:lblOffset val="100"/>
        <c:noMultiLvlLbl val="0"/>
      </c:catAx>
      <c:valAx>
        <c:axId val="977986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7797710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3'!$A$1227</c:f>
              <c:strCache>
                <c:ptCount val="1"/>
                <c:pt idx="0">
                  <c:v>Georgia</c:v>
                </c:pt>
              </c:strCache>
            </c:strRef>
          </c:tx>
          <c:spPr>
            <a:solidFill>
              <a:srgbClr val="1B6E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  <c:extLst/>
            </c:strRef>
          </c:cat>
          <c:val>
            <c:numRef>
              <c:f>'Slide 3'!$B$1227:$E$1227</c:f>
              <c:numCache>
                <c:formatCode>General</c:formatCode>
                <c:ptCount val="4"/>
                <c:pt idx="0">
                  <c:v>2</c:v>
                </c:pt>
                <c:pt idx="1">
                  <c:v>0</c:v>
                </c:pt>
                <c:pt idx="2">
                  <c:v>3.5</c:v>
                </c:pt>
                <c:pt idx="3">
                  <c:v>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22FE-483B-8F30-2E5A23D9677D}"/>
            </c:ext>
          </c:extLst>
        </c:ser>
        <c:ser>
          <c:idx val="1"/>
          <c:order val="1"/>
          <c:tx>
            <c:strRef>
              <c:f>'Slide 3'!$A$1228</c:f>
              <c:strCache>
                <c:ptCount val="1"/>
                <c:pt idx="0">
                  <c:v>European region average</c:v>
                </c:pt>
              </c:strCache>
            </c:strRef>
          </c:tx>
          <c:spPr>
            <a:solidFill>
              <a:srgbClr val="CBA745"/>
            </a:solidFill>
            <a:ln>
              <a:noFill/>
            </a:ln>
            <a:effectLst/>
          </c:spPr>
          <c:invertIfNegative val="0"/>
          <c:cat>
            <c:strRef>
              <c:f>'Slide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  <c:extLst/>
            </c:strRef>
          </c:cat>
          <c:val>
            <c:numRef>
              <c:f>'Slide 3'!$B$1228:$E$1228</c:f>
              <c:numCache>
                <c:formatCode>General</c:formatCode>
                <c:ptCount val="4"/>
                <c:pt idx="0">
                  <c:v>2.98</c:v>
                </c:pt>
                <c:pt idx="1">
                  <c:v>0.47</c:v>
                </c:pt>
                <c:pt idx="2">
                  <c:v>3.59</c:v>
                </c:pt>
                <c:pt idx="3">
                  <c:v>3.63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22FE-483B-8F30-2E5A23D9677D}"/>
            </c:ext>
          </c:extLst>
        </c:ser>
        <c:ser>
          <c:idx val="2"/>
          <c:order val="2"/>
          <c:tx>
            <c:strRef>
              <c:f>'Slide 3'!$A$1229</c:f>
              <c:strCache>
                <c:ptCount val="1"/>
                <c:pt idx="0">
                  <c:v>Upper middle-income group average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  <c:extLst/>
            </c:strRef>
          </c:cat>
          <c:val>
            <c:numRef>
              <c:f>'Slide 3'!$B$1229:$E$1229</c:f>
              <c:numCache>
                <c:formatCode>General</c:formatCode>
                <c:ptCount val="4"/>
                <c:pt idx="0">
                  <c:v>2.27</c:v>
                </c:pt>
                <c:pt idx="1">
                  <c:v>0.63</c:v>
                </c:pt>
                <c:pt idx="2">
                  <c:v>2.12</c:v>
                </c:pt>
                <c:pt idx="3">
                  <c:v>3.02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22FE-483B-8F30-2E5A23D9677D}"/>
            </c:ext>
          </c:extLst>
        </c:ser>
        <c:ser>
          <c:idx val="3"/>
          <c:order val="3"/>
          <c:tx>
            <c:strRef>
              <c:f>'Slide 3'!$A$1230</c:f>
              <c:strCache>
                <c:ptCount val="1"/>
                <c:pt idx="0">
                  <c:v>Global average</c:v>
                </c:pt>
              </c:strCache>
            </c:strRef>
          </c:tx>
          <c:spPr>
            <a:solidFill>
              <a:srgbClr val="98BCE3"/>
            </a:solidFill>
            <a:ln>
              <a:noFill/>
            </a:ln>
            <a:effectLst/>
          </c:spPr>
          <c:invertIfNegative val="0"/>
          <c:cat>
            <c:strRef>
              <c:f>'Slide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  <c:extLst/>
            </c:strRef>
          </c:cat>
          <c:val>
            <c:numRef>
              <c:f>'Slide 3'!$B$1230:$E$1230</c:f>
              <c:numCache>
                <c:formatCode>General</c:formatCode>
                <c:ptCount val="4"/>
                <c:pt idx="0">
                  <c:v>2.37</c:v>
                </c:pt>
                <c:pt idx="1">
                  <c:v>0.55000000000000004</c:v>
                </c:pt>
                <c:pt idx="2">
                  <c:v>2.17</c:v>
                </c:pt>
                <c:pt idx="3">
                  <c:v>2.91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22FE-483B-8F30-2E5A23D9677D}"/>
            </c:ext>
          </c:extLst>
        </c:ser>
        <c:ser>
          <c:idx val="4"/>
          <c:order val="4"/>
          <c:tx>
            <c:strRef>
              <c:f>'Slide 3'!$A$1231</c:f>
              <c:strCache>
                <c:ptCount val="1"/>
                <c:pt idx="0">
                  <c:v>Top performing countries average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'Slide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  <c:extLst/>
            </c:strRef>
          </c:cat>
          <c:val>
            <c:numRef>
              <c:f>'Slide 3'!$B$1231:$E$1231</c:f>
              <c:numCache>
                <c:formatCode>General</c:formatCode>
                <c:ptCount val="4"/>
                <c:pt idx="0">
                  <c:v>5</c:v>
                </c:pt>
                <c:pt idx="1">
                  <c:v>3.5</c:v>
                </c:pt>
                <c:pt idx="2">
                  <c:v>4.5</c:v>
                </c:pt>
                <c:pt idx="3">
                  <c:v>3.5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22FE-483B-8F30-2E5A23D967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78130224"/>
        <c:axId val="978122544"/>
      </c:barChart>
      <c:catAx>
        <c:axId val="97813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78122544"/>
        <c:crosses val="autoZero"/>
        <c:auto val="1"/>
        <c:lblAlgn val="ctr"/>
        <c:lblOffset val="100"/>
        <c:noMultiLvlLbl val="0"/>
      </c:catAx>
      <c:valAx>
        <c:axId val="978122544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7813022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2014</c:v>
          </c:tx>
          <c:spPr>
            <a:solidFill>
              <a:srgbClr val="BAC5E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3'!$B$1221:$F$1221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1.5</c:v>
                </c:pt>
                <c:pt idx="3">
                  <c:v>1</c:v>
                </c:pt>
                <c:pt idx="4" formatCode="0.00">
                  <c:v>0.875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E6-A546-B70D-FF434BCD3D39}"/>
            </c:ext>
          </c:extLst>
        </c:ser>
        <c:ser>
          <c:idx val="1"/>
          <c:order val="1"/>
          <c:tx>
            <c:v>2016</c:v>
          </c:tx>
          <c:spPr>
            <a:solidFill>
              <a:srgbClr val="90A2D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3'!$B$1222:$F$1222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3.5</c:v>
                </c:pt>
                <c:pt idx="3">
                  <c:v>1</c:v>
                </c:pt>
                <c:pt idx="4" formatCode="0.00">
                  <c:v>1.375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E6-A546-B70D-FF434BCD3D39}"/>
            </c:ext>
          </c:extLst>
        </c:ser>
        <c:ser>
          <c:idx val="2"/>
          <c:order val="2"/>
          <c:tx>
            <c:v>2018</c:v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3'!$B$1223:$F$1223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3.5</c:v>
                </c:pt>
                <c:pt idx="3">
                  <c:v>1</c:v>
                </c:pt>
                <c:pt idx="4" formatCode="0.00">
                  <c:v>1.625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E6-A546-B70D-FF434BCD3D39}"/>
            </c:ext>
          </c:extLst>
        </c:ser>
        <c:ser>
          <c:idx val="3"/>
          <c:order val="3"/>
          <c:tx>
            <c:v>2020</c:v>
          </c:tx>
          <c:spPr>
            <a:solidFill>
              <a:srgbClr val="3A64AD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3'!$B$1224:$F$1224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4.5</c:v>
                </c:pt>
                <c:pt idx="3">
                  <c:v>4</c:v>
                </c:pt>
                <c:pt idx="4" formatCode="0.00">
                  <c:v>3.625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9E6-A546-B70D-FF434BCD3D39}"/>
            </c:ext>
          </c:extLst>
        </c:ser>
        <c:ser>
          <c:idx val="4"/>
          <c:order val="4"/>
          <c:tx>
            <c:v>2022</c:v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3'!$B$1225:$F$1225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3.5</c:v>
                </c:pt>
                <c:pt idx="3">
                  <c:v>3</c:v>
                </c:pt>
                <c:pt idx="4" formatCode="0.00">
                  <c:v>2.125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9E6-A546-B70D-FF434BCD3D3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2032768"/>
        <c:axId val="242212815"/>
      </c:barChart>
      <c:catAx>
        <c:axId val="155203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42212815"/>
        <c:crosses val="autoZero"/>
        <c:auto val="1"/>
        <c:lblAlgn val="ctr"/>
        <c:lblOffset val="100"/>
        <c:noMultiLvlLbl val="0"/>
      </c:catAx>
      <c:valAx>
        <c:axId val="242212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5203276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E313A-4B73-4B44-A031-7F6F0D99CD92}" type="datetimeFigureOut">
              <a:rPr lang="en-US" smtClean="0"/>
              <a:t>3/31/25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959B7-B384-6543-B911-F90A7C696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37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4F18C-1673-D80F-AF74-03D53E782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14373C-8408-D358-B9FD-E3BFF272AF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93B9E7-4453-4A90-409A-841FD76671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84D0A-796E-915F-1D4B-991C2A3BB9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708ED-68A9-D74E-AAE8-51DE614EFC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924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22FDA-081E-354D-9DC0-367C3A8A22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D9B38A-6CDA-140F-A4AC-5F0C78FBE8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E7AC5-1F6D-6510-3A58-86D1F4983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3/31/25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F1EFE-DFFF-F169-18D2-20BC0F4C1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24545-BCC7-6FA4-FD5C-B76C1CB70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90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36AB9-5B9E-5C8A-36DD-546F2D243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8AF961-D348-8025-3063-ACA815879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390B2-BCF9-7F5C-2E56-D5A636EF8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3/31/25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D293D-1A75-BD93-B124-A3523945B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00C0C-84D7-1BFB-37B0-2B919A718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0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07B484-18F1-4CC0-716B-A03A9F387E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EE9F1C-77C6-2554-9474-F4CA78FA3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FAF83-C0AE-6699-0652-BC1873F0D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3/31/25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DAA55-698B-E018-76E2-D7483EB69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91E19-B87C-1DCD-4B86-43E455BBC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43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2B499-6FE2-CB31-89E9-4FB2BB7C0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90187-4C3B-5802-0235-7DF93F20B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5D8E3-7B21-A304-21BF-C732917F0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3/31/25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CE9EA-CA55-018F-606C-1FC4BFCEB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5E9E2-4727-F030-D04C-BC4D64324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03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04B1F-7396-2864-089D-72A015739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3BD92-9180-7703-A99F-8CCE4EA6F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FFE6A-9F54-8166-6C24-E89A8C1C8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3/31/25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E6EF8-BD4C-ABA3-6A73-D430753B1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CEF62-69EC-2D39-CF46-05F4FB220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3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27D48-DF67-631D-5769-91C8A58FB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9CD02-D80B-BB16-A37C-52BA5AAB7F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DE0B24-BB1F-7898-0D6B-D9DBE71358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F7F519-C57D-042A-D51A-6A3ABAD0E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3/31/25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63CCD8-0BE3-73E4-6D18-733CAC9CB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1F442-494B-FCCC-DF36-822C09F8D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72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F8250-203C-1CC3-8197-2370A60D6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AA64A-695E-4390-3465-33458007A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0E157A-9BF8-3FCB-1A04-AAA8EB7A0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13766C-4FDD-8BA5-C658-F68F9C58F7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07E907-6552-0D65-EA0A-F62B7E19B8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285039-EEFD-D273-3B3F-48AB1A31E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3/31/25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C73D45-3E22-BE37-1795-96520677A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F3046F-9DED-AF57-AC96-12EFDF866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98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25BF0-91D0-E47A-DC23-D547C489E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782984-B053-0985-29C5-758870586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3/31/25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D49314-9ED7-3B4C-1BD3-D46CB8763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9B9D6B-511A-300F-80BE-C6F2150CB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1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5BFDFE-28DC-CCD0-8EF7-1A5B919C2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3/31/25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B7D923-D1FC-55B2-2776-F0ED96EC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48AA13-B786-4A68-7169-2C69F4D96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36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66D0B-63D5-AE71-12A5-7B7214D1A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7093D-5D77-5234-63F5-61D3B7A0E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2E28D1-31EB-AEEA-FBAB-519C3A0C77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577D90-EE16-735F-ED34-B4DE9BE3E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3/31/25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A48463-68B2-5D70-E593-9DA65BF53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530D67-00DB-C957-91CF-CE09619A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59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7341A-24A1-C6F4-098B-82842DA0B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50CE51-F4EB-4677-CFC9-0E4EC47702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DC71C2-74DE-63F8-B841-8F2994A3B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04602-6E8F-FF8B-5536-9CEE16B55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3/31/25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E6B3B8-9685-C35B-312E-D8E4F2D2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221F53-2572-88FA-9BB9-FE1D9BC1E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0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D44CBA-BF0E-4D9D-F189-35B42BB0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0854F6-2F5E-0649-3A1C-2EA4F6B62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93AC2-B8AC-7ECB-7119-6B9215E6F1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36169-85A5-4BB0-BBB2-DD953878A180}" type="datetimeFigureOut">
              <a:rPr lang="en-US" smtClean="0"/>
              <a:t>3/31/25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413F1-14F0-80B6-F03B-3535C6131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76A07-5F97-5FF2-A946-FFC2FF00B8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878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3.png"/><Relationship Id="rId7" Type="http://schemas.openxmlformats.org/officeDocument/2006/relationships/hyperlink" Target="https://tobacconomics.org/research/cigarette-tax-scorecard-3rd-editi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Tobacconomics" TargetMode="External"/><Relationship Id="rId5" Type="http://schemas.openxmlformats.org/officeDocument/2006/relationships/hyperlink" Target="http://www.tobacconomics.org/" TargetMode="Externa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3.png"/><Relationship Id="rId7" Type="http://schemas.openxmlformats.org/officeDocument/2006/relationships/hyperlink" Target="https://tobacconomics.org/research/cigarette-tax-scorecard-3rd-editi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Tobacconomics" TargetMode="External"/><Relationship Id="rId5" Type="http://schemas.openxmlformats.org/officeDocument/2006/relationships/hyperlink" Target="http://www.tobacconomics.org/" TargetMode="Externa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hyperlink" Target="http://www.tobacconomics.org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tobacconomics.org/research/cigarette-tax-scorecard-3rd-edition/" TargetMode="External"/><Relationship Id="rId4" Type="http://schemas.openxmlformats.org/officeDocument/2006/relationships/hyperlink" Target="https://twitter.com/Tobacconomics" TargetMode="External"/><Relationship Id="rId9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2E6193-90FD-436A-531F-9E07D0450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383544F-BEDD-8217-9829-8F585A928A24}"/>
              </a:ext>
            </a:extLst>
          </p:cNvPr>
          <p:cNvGraphicFramePr>
            <a:graphicFrameLocks/>
          </p:cNvGraphicFramePr>
          <p:nvPr/>
        </p:nvGraphicFramePr>
        <p:xfrm>
          <a:off x="1524000" y="1551793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48EA51DC-37EC-8121-36AA-A725AECC2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Cigarette tax policies in Georgia, 2022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B24F90-E0DD-6525-64D1-6C279242718C}"/>
              </a:ext>
            </a:extLst>
          </p:cNvPr>
          <p:cNvSpPr txBox="1"/>
          <p:nvPr/>
        </p:nvSpPr>
        <p:spPr>
          <a:xfrm>
            <a:off x="234950" y="715574"/>
            <a:ext cx="11957050" cy="24808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4 key tax components were assessed using a 5-point scale, with the overall score reflecting an average of Georgia’s component scores.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8ED4F4-6E7C-BA7B-FD01-BDE9B7290870}"/>
              </a:ext>
            </a:extLst>
          </p:cNvPr>
          <p:cNvSpPr txBox="1"/>
          <p:nvPr/>
        </p:nvSpPr>
        <p:spPr>
          <a:xfrm>
            <a:off x="234950" y="1088447"/>
            <a:ext cx="117221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scores reflect the current strengths and opportunities in Georgia to further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increase tax revenue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improve health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6F1B133-D91A-B756-D7D8-7DF29467A2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BEA63D-7C13-9CD9-6CBF-BEEE77433B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BDF640-9FD1-F42F-382B-EE95D73F2E20}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sp>
        <p:nvSpPr>
          <p:cNvPr id="10" name="4 Rectángulo">
            <a:extLst>
              <a:ext uri="{FF2B5EF4-FFF2-40B4-BE49-F238E27FC236}">
                <a16:creationId xmlns:a16="http://schemas.microsoft.com/office/drawing/2014/main" id="{C1794375-67EA-DCEC-1FF5-8CBAB866CBE6}"/>
              </a:ext>
            </a:extLst>
          </p:cNvPr>
          <p:cNvSpPr/>
          <p:nvPr/>
        </p:nvSpPr>
        <p:spPr>
          <a:xfrm>
            <a:off x="2130375" y="6445090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A5B311C-F9BC-46B4-E84A-5F4F98988094}"/>
              </a:ext>
            </a:extLst>
          </p:cNvPr>
          <p:cNvSpPr/>
          <p:nvPr/>
        </p:nvSpPr>
        <p:spPr>
          <a:xfrm>
            <a:off x="9720039" y="2590130"/>
            <a:ext cx="1758387" cy="53340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OPPORTUNITY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for improvement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2E8C24DE-8047-F02A-F4CB-9A4BC034D237}"/>
              </a:ext>
            </a:extLst>
          </p:cNvPr>
          <p:cNvSpPr/>
          <p:nvPr/>
        </p:nvSpPr>
        <p:spPr>
          <a:xfrm rot="10800000">
            <a:off x="9036092" y="1796851"/>
            <a:ext cx="1126153" cy="2040942"/>
          </a:xfrm>
          <a:prstGeom prst="downArrow">
            <a:avLst/>
          </a:prstGeom>
          <a:solidFill>
            <a:srgbClr val="DD455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107909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7AF22-FC89-E584-10CE-B6A02ED96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09BDD7-1262-F24E-CD5E-28882F79A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1389895" cy="49244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Georgia compare to other countries?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63D8C2-DE33-DA39-A0A0-C2EFAE4B58C0}"/>
              </a:ext>
            </a:extLst>
          </p:cNvPr>
          <p:cNvSpPr txBox="1"/>
          <p:nvPr/>
        </p:nvSpPr>
        <p:spPr>
          <a:xfrm>
            <a:off x="234950" y="683061"/>
            <a:ext cx="11957050" cy="46665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Georgia’s overall score in 2022 is compared to the average overall scores in its income group, region, the world, and top performers.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CBF0557-F460-3EC2-E82D-72366406E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2EFC53-5961-6FD0-C896-BAA5E39952E9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C1F922-208D-E438-E39E-2F458DB2894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9" name="4 Rectángulo">
            <a:extLst>
              <a:ext uri="{FF2B5EF4-FFF2-40B4-BE49-F238E27FC236}">
                <a16:creationId xmlns:a16="http://schemas.microsoft.com/office/drawing/2014/main" id="{5525C208-4612-9383-1C37-5E1A84A67BD8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4FDEF9C-DCB4-DB98-D7CC-D3E2038EF87E}"/>
              </a:ext>
            </a:extLst>
          </p:cNvPr>
          <p:cNvGraphicFramePr>
            <a:graphicFrameLocks/>
          </p:cNvGraphicFramePr>
          <p:nvPr/>
        </p:nvGraphicFramePr>
        <p:xfrm>
          <a:off x="1524000" y="1519348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53629148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C8C49-FCD0-633C-19DB-E75157D52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CAF4AF-F2BF-A8BA-CDBA-8ED41399C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1389895" cy="49244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Georgia compare to other countries?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05FE50-B53C-DCD6-B9BC-B794CB583507}"/>
              </a:ext>
            </a:extLst>
          </p:cNvPr>
          <p:cNvSpPr txBox="1"/>
          <p:nvPr/>
        </p:nvSpPr>
        <p:spPr>
          <a:xfrm>
            <a:off x="234950" y="715573"/>
            <a:ext cx="1185545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components of Georgia’s score in 2022 are compared to component scores in the region, income group, world, and top performers.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AF3F3C0-06CD-7492-1DAE-6E987D2F1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27F1E0-57D8-B8F8-403A-04A8EFD37563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36FA6B-594E-EBF8-4002-AFCB9070902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7" name="4 Rectángulo">
            <a:extLst>
              <a:ext uri="{FF2B5EF4-FFF2-40B4-BE49-F238E27FC236}">
                <a16:creationId xmlns:a16="http://schemas.microsoft.com/office/drawing/2014/main" id="{6768F653-AFD3-87B1-51FF-72E4ECAAD82D}"/>
              </a:ext>
            </a:extLst>
          </p:cNvPr>
          <p:cNvSpPr/>
          <p:nvPr/>
        </p:nvSpPr>
        <p:spPr>
          <a:xfrm>
            <a:off x="2130375" y="6460573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F06C77F-1963-9964-A925-974CFCF6EA40}"/>
              </a:ext>
            </a:extLst>
          </p:cNvPr>
          <p:cNvGraphicFramePr>
            <a:graphicFrameLocks/>
          </p:cNvGraphicFramePr>
          <p:nvPr/>
        </p:nvGraphicFramePr>
        <p:xfrm>
          <a:off x="1524000" y="1460809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BE75F0C-9089-3EAA-E49C-58AB4C38C547}"/>
              </a:ext>
            </a:extLst>
          </p:cNvPr>
          <p:cNvSpPr/>
          <p:nvPr/>
        </p:nvSpPr>
        <p:spPr>
          <a:xfrm>
            <a:off x="4043957" y="1552582"/>
            <a:ext cx="2052044" cy="93265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AFFORDABILITY CHANGE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requires the most improvement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436733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8DF03-EC38-B51C-A4EC-6048EB0AB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C7CE3A-878E-ED09-3628-16730F479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Georgia’s cigarette tax policies over time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951BF2-204D-A043-2999-A85394F85F6A}"/>
              </a:ext>
            </a:extLst>
          </p:cNvPr>
          <p:cNvSpPr txBox="1"/>
          <p:nvPr/>
        </p:nvSpPr>
        <p:spPr>
          <a:xfrm>
            <a:off x="261093" y="683060"/>
            <a:ext cx="11722100" cy="82003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Georgia's overall score increased from 2014 and 2020, then it decreased in 2022,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largely due to a fail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ure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to reduce affordability.</a:t>
            </a:r>
          </a:p>
        </p:txBody>
      </p:sp>
      <p:sp>
        <p:nvSpPr>
          <p:cNvPr id="10" name="4 Rectángulo">
            <a:extLst>
              <a:ext uri="{FF2B5EF4-FFF2-40B4-BE49-F238E27FC236}">
                <a16:creationId xmlns:a16="http://schemas.microsoft.com/office/drawing/2014/main" id="{DDE97422-DB60-A7D3-8762-FBDB67B8ABAA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AC2344C-96B5-A45A-5E94-42AEF161F9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FC791D-A0EB-0CDC-640D-48A7076B9515}"/>
              </a:ext>
            </a:extLst>
          </p:cNvPr>
          <p:cNvPicPr>
            <a:picLocks/>
          </p:cNvPicPr>
          <p:nvPr/>
        </p:nvPicPr>
        <p:blipFill rotWithShape="1">
          <a:blip r:embed="rId7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AA308A-3DD0-5041-FE02-74AA681FAD7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88F5A56-931D-FFC0-5398-1FE3CD40227B}"/>
              </a:ext>
            </a:extLst>
          </p:cNvPr>
          <p:cNvGraphicFramePr>
            <a:graphicFrameLocks/>
          </p:cNvGraphicFramePr>
          <p:nvPr/>
        </p:nvGraphicFramePr>
        <p:xfrm>
          <a:off x="1524000" y="1503091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75985152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</Words>
  <Application>Microsoft Macintosh PowerPoint</Application>
  <PresentationFormat>Widescreen</PresentationFormat>
  <Paragraphs>18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Georgia</vt:lpstr>
      <vt:lpstr>1_Office Theme</vt:lpstr>
      <vt:lpstr>Cigarette tax policies in Georgia, 2022</vt:lpstr>
      <vt:lpstr>How does Georgia compare to other countries?</vt:lpstr>
      <vt:lpstr>How does Georgia compare to other countries?</vt:lpstr>
      <vt:lpstr>Georgia’s cigarette tax policies over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Boluwatife Aderounmu</dc:creator>
  <cp:lastModifiedBy>Boluwatife Aderounmu</cp:lastModifiedBy>
  <cp:revision>1</cp:revision>
  <dcterms:created xsi:type="dcterms:W3CDTF">2025-03-31T17:33:30Z</dcterms:created>
  <dcterms:modified xsi:type="dcterms:W3CDTF">2025-03-31T17:34:01Z</dcterms:modified>
</cp:coreProperties>
</file>