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20" r:id="rId2"/>
    <p:sldId id="821" r:id="rId3"/>
    <p:sldId id="822" r:id="rId4"/>
    <p:sldId id="8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A7-4E45-93FD-E41E55F521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3'!$B$2608:$F$2608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A7-4E45-93FD-E41E55F521A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82704880"/>
        <c:axId val="775442561"/>
      </c:barChart>
      <c:catAx>
        <c:axId val="382704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75442561"/>
        <c:crosses val="autoZero"/>
        <c:auto val="1"/>
        <c:lblAlgn val="ctr"/>
        <c:lblOffset val="100"/>
        <c:noMultiLvlLbl val="0"/>
      </c:catAx>
      <c:valAx>
        <c:axId val="77544256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82704880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a424c2d-f627-40b5-9e34-74d6108d50f5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05E-514C-B4C0-33413350D5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3'!$A$2610:$A$2614</c:f>
              <c:strCache>
                <c:ptCount val="5"/>
                <c:pt idx="0">
                  <c:v>United Kingdom of Great Britain and Northern Ireland</c:v>
                </c:pt>
                <c:pt idx="1">
                  <c:v>European region average</c:v>
                </c:pt>
                <c:pt idx="2">
                  <c:v>High-income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3'!$F$2610:$F$2614</c:f>
              <c:numCache>
                <c:formatCode>General</c:formatCode>
                <c:ptCount val="5"/>
                <c:pt idx="0" formatCode="0.00">
                  <c:v>3.375</c:v>
                </c:pt>
                <c:pt idx="1">
                  <c:v>2.64</c:v>
                </c:pt>
                <c:pt idx="2">
                  <c:v>2.61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5E-514C-B4C0-33413350D5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42055289"/>
        <c:axId val="440867764"/>
      </c:barChart>
      <c:catAx>
        <c:axId val="94205528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40867764"/>
        <c:crosses val="autoZero"/>
        <c:auto val="1"/>
        <c:lblAlgn val="ctr"/>
        <c:lblOffset val="100"/>
        <c:noMultiLvlLbl val="0"/>
      </c:catAx>
      <c:valAx>
        <c:axId val="4408677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4205528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2835822-110a-4e84-9c2f-1a6d8523a841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3'!$A$2610</c:f>
              <c:strCache>
                <c:ptCount val="1"/>
                <c:pt idx="0">
                  <c:v>United Kingdom of Great Britain and Northern Ireland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3'!$B$2610:$E$2610</c:f>
              <c:numCache>
                <c:formatCode>General</c:formatCode>
                <c:ptCount val="4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DE-FA44-AC35-141C47079CAE}"/>
            </c:ext>
          </c:extLst>
        </c:ser>
        <c:ser>
          <c:idx val="1"/>
          <c:order val="1"/>
          <c:tx>
            <c:strRef>
              <c:f>'[Final to be sent to Bolu (1).xlsm]Slide 3'!$A$2611</c:f>
              <c:strCache>
                <c:ptCount val="1"/>
                <c:pt idx="0">
                  <c:v>European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3'!$B$2611:$E$2611</c:f>
              <c:numCache>
                <c:formatCode>General</c:formatCode>
                <c:ptCount val="4"/>
                <c:pt idx="0">
                  <c:v>2.98</c:v>
                </c:pt>
                <c:pt idx="1">
                  <c:v>0.47</c:v>
                </c:pt>
                <c:pt idx="2">
                  <c:v>3.59</c:v>
                </c:pt>
                <c:pt idx="3">
                  <c:v>3.63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DE-FA44-AC35-141C47079CAE}"/>
            </c:ext>
          </c:extLst>
        </c:ser>
        <c:ser>
          <c:idx val="2"/>
          <c:order val="2"/>
          <c:tx>
            <c:strRef>
              <c:f>'[Final to be sent to Bolu (1).xlsm]Slide 3'!$A$2612</c:f>
              <c:strCache>
                <c:ptCount val="1"/>
                <c:pt idx="0">
                  <c:v>High-income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3'!$B$2612:$E$2612</c:f>
              <c:numCache>
                <c:formatCode>General</c:formatCode>
                <c:ptCount val="4"/>
                <c:pt idx="0">
                  <c:v>3.56</c:v>
                </c:pt>
                <c:pt idx="1">
                  <c:v>0.26</c:v>
                </c:pt>
                <c:pt idx="2">
                  <c:v>3.3</c:v>
                </c:pt>
                <c:pt idx="3">
                  <c:v>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DE-FA44-AC35-141C47079CAE}"/>
            </c:ext>
          </c:extLst>
        </c:ser>
        <c:ser>
          <c:idx val="3"/>
          <c:order val="3"/>
          <c:tx>
            <c:strRef>
              <c:f>'[Final to be sent to Bolu (1).xlsm]Slide 3'!$A$2613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3'!$B$2613:$E$2613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DE-FA44-AC35-141C47079CAE}"/>
            </c:ext>
          </c:extLst>
        </c:ser>
        <c:ser>
          <c:idx val="4"/>
          <c:order val="4"/>
          <c:tx>
            <c:strRef>
              <c:f>'[Final to be sent to Bolu (1).xlsm]Slide 3'!$A$2614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18181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3'!$B$2614:$E$2614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DE-FA44-AC35-141C47079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15647053"/>
        <c:axId val="178833385"/>
      </c:barChart>
      <c:catAx>
        <c:axId val="315647053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178833385"/>
        <c:crosses val="autoZero"/>
        <c:auto val="1"/>
        <c:lblAlgn val="ctr"/>
        <c:lblOffset val="100"/>
        <c:noMultiLvlLbl val="0"/>
      </c:catAx>
      <c:valAx>
        <c:axId val="17883338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1564705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4bfc828a-9366-4a3a-acb7-843a591ed546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3'!$A$2604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3'!$B$2604:$F$2604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36-8C4A-819F-7E7CA08379EB}"/>
            </c:ext>
          </c:extLst>
        </c:ser>
        <c:ser>
          <c:idx val="1"/>
          <c:order val="1"/>
          <c:tx>
            <c:strRef>
              <c:f>'[Final to be sent to Bolu (1).xlsm]Slide 3'!$A$2605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3'!$B$2605:$F$2605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4.5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36-8C4A-819F-7E7CA08379EB}"/>
            </c:ext>
          </c:extLst>
        </c:ser>
        <c:ser>
          <c:idx val="2"/>
          <c:order val="2"/>
          <c:tx>
            <c:strRef>
              <c:f>'[Final to be sent to Bolu (1).xlsm]Slide 3'!$A$2606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3'!$B$2606:$F$2606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36-8C4A-819F-7E7CA08379EB}"/>
            </c:ext>
          </c:extLst>
        </c:ser>
        <c:ser>
          <c:idx val="3"/>
          <c:order val="3"/>
          <c:tx>
            <c:strRef>
              <c:f>'[Final to be sent to Bolu (1).xlsm]Slide 3'!$A$2607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3'!$B$2607:$F$2607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5</c:v>
                </c:pt>
                <c:pt idx="4" formatCode="0.00">
                  <c:v>3.625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36-8C4A-819F-7E7CA08379EB}"/>
            </c:ext>
          </c:extLst>
        </c:ser>
        <c:ser>
          <c:idx val="4"/>
          <c:order val="4"/>
          <c:tx>
            <c:strRef>
              <c:f>'[Final to be sent to Bolu (1).xlsm]Slide 3'!$A$2608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3'!$B$2608:$F$2608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36-8C4A-819F-7E7CA0837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99412667"/>
        <c:axId val="675171774"/>
      </c:barChart>
      <c:catAx>
        <c:axId val="69941266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75171774"/>
        <c:crosses val="autoZero"/>
        <c:auto val="1"/>
        <c:lblAlgn val="ctr"/>
        <c:lblOffset val="100"/>
        <c:noMultiLvlLbl val="0"/>
      </c:catAx>
      <c:valAx>
        <c:axId val="67517177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69941266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ed2a2e5-698a-485b-9add-4eb8f5c4c337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BAAF7-77D2-EA46-BB8C-88D31FE10564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C8143-C492-834D-A514-5AFE2D657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3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1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2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8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26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1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4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7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2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6" name="Chart 655"/>
          <p:cNvGraphicFramePr/>
          <p:nvPr/>
        </p:nvGraphicFramePr>
        <p:xfrm>
          <a:off x="1524000" y="1969656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397" y="286752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Kingdom of Great Britain and Northern Ireland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971578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Kingdom of Great Britain and Northern Ireland’s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477935"/>
            <a:ext cx="1172210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Kingdom of Great Britain and Northern Ireland’s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9141243" y="2087792"/>
            <a:ext cx="995424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245" y="363547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Kingdom of Great Britain and Northern Ireland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1002565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Kingdom of Great Britain and Northern Ireland’s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57" name="Chart 656"/>
          <p:cNvGraphicFramePr/>
          <p:nvPr/>
        </p:nvGraphicFramePr>
        <p:xfrm>
          <a:off x="1412875" y="169100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8" name="Chart 657"/>
          <p:cNvGraphicFramePr/>
          <p:nvPr/>
        </p:nvGraphicFramePr>
        <p:xfrm>
          <a:off x="1524000" y="1877827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6159" y="368300"/>
            <a:ext cx="11839683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Kingdom of Great Britain and Northern Ireland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042" y="995537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United Kingdom of Great Britain and Northern Ireland’s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9223" y="2050259"/>
            <a:ext cx="2086777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426452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Kingdom of Great Britain and Northern Ireland’s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357605" y="1155857"/>
          <a:ext cx="10972800" cy="5006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76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dirty="0">
                          <a:solidFill>
                            <a:srgbClr val="000000"/>
                          </a:solidFill>
                        </a:rPr>
                        <a:t>United Kingdom of Great Britain and Northern Ireland's overall score decreased slightly from 2014 to 2022 </a:t>
                      </a:r>
                      <a:r>
                        <a:rPr lang="en-US" altLang="en-US" sz="1600" b="1" dirty="0">
                          <a:solidFill>
                            <a:srgbClr val="000000"/>
                          </a:solidFill>
                        </a:rPr>
                        <a:t>due to a failure to reduce the cigarette affordability over time.</a:t>
                      </a:r>
                      <a:endParaRPr lang="en-US" altLang="en-US" sz="1600" b="1" i="0" dirty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595100" y="2657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59" name="Chart 658"/>
          <p:cNvGraphicFramePr/>
          <p:nvPr/>
        </p:nvGraphicFramePr>
        <p:xfrm>
          <a:off x="1524000" y="18224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282</Words>
  <Application>Microsoft Macintosh PowerPoint</Application>
  <PresentationFormat>Widescreen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United Kingdom of Great Britain and Northern Ireland, 2022</vt:lpstr>
      <vt:lpstr>How does United Kingdom of Great Britain and Northern Ireland compare to other countries?</vt:lpstr>
      <vt:lpstr>How does United Kingdom of Great Britain and Northern Ireland compare to other countries?</vt:lpstr>
      <vt:lpstr>United Kingdom of Great Britain and Northern Ireland’s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2025-04-10T18:27:13Z</dcterms:created>
  <dcterms:modified xsi:type="dcterms:W3CDTF">2025-04-10T18:27:30Z</dcterms:modified>
</cp:coreProperties>
</file>