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40" r:id="rId2"/>
    <p:sldId id="441" r:id="rId3"/>
    <p:sldId id="442" r:id="rId4"/>
    <p:sldId id="4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Updated%20scorecard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D4-469F-B554-72379054D3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3'!$B$1184:$F$1184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4.5</c:v>
                </c:pt>
                <c:pt idx="3">
                  <c:v>3</c:v>
                </c:pt>
                <c:pt idx="4" formatCode="0.00">
                  <c:v>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4-402D-9404-41F9A8DD72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7601807"/>
        <c:axId val="1757602767"/>
      </c:barChart>
      <c:catAx>
        <c:axId val="175760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7602767"/>
        <c:crosses val="autoZero"/>
        <c:auto val="1"/>
        <c:lblAlgn val="ctr"/>
        <c:lblOffset val="100"/>
        <c:noMultiLvlLbl val="0"/>
      </c:catAx>
      <c:valAx>
        <c:axId val="175760276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76018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D6D-49E5-B95C-6136E62F38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3'!$A$1187:$A$1191</c:f>
              <c:strCache>
                <c:ptCount val="5"/>
                <c:pt idx="0">
                  <c:v>France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3'!$B$1186:$F$1186</c:f>
              <c:numCache>
                <c:formatCode>General</c:formatCode>
                <c:ptCount val="5"/>
                <c:pt idx="0" formatCode="0.00">
                  <c:v>4.125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8-4F7A-8C36-272A6EA545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7609487"/>
        <c:axId val="1757620527"/>
      </c:barChart>
      <c:catAx>
        <c:axId val="175760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7620527"/>
        <c:crosses val="autoZero"/>
        <c:auto val="1"/>
        <c:lblAlgn val="ctr"/>
        <c:lblOffset val="100"/>
        <c:noMultiLvlLbl val="0"/>
      </c:catAx>
      <c:valAx>
        <c:axId val="175762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76094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96442838815849E-2"/>
          <c:y val="6.0036096607195326E-2"/>
          <c:w val="0.85992334245082103"/>
          <c:h val="0.78308326555121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3'!$A$1187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3'!$B$1187:$E$1187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4.5</c:v>
                </c:pt>
                <c:pt idx="3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01B-484A-AE82-08EBB16F358C}"/>
            </c:ext>
          </c:extLst>
        </c:ser>
        <c:ser>
          <c:idx val="1"/>
          <c:order val="1"/>
          <c:tx>
            <c:strRef>
              <c:f>'Slide 3'!$A$1188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3'!$B$1188:$E$1188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01B-484A-AE82-08EBB16F358C}"/>
            </c:ext>
          </c:extLst>
        </c:ser>
        <c:ser>
          <c:idx val="2"/>
          <c:order val="2"/>
          <c:tx>
            <c:strRef>
              <c:f>'Slide 3'!$A$1189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3'!$B$1189:$E$1189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01B-484A-AE82-08EBB16F358C}"/>
            </c:ext>
          </c:extLst>
        </c:ser>
        <c:ser>
          <c:idx val="3"/>
          <c:order val="3"/>
          <c:tx>
            <c:strRef>
              <c:f>'Slide 3'!$A$1190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3'!$B$1190:$E$1190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01B-484A-AE82-08EBB16F358C}"/>
            </c:ext>
          </c:extLst>
        </c:ser>
        <c:ser>
          <c:idx val="4"/>
          <c:order val="4"/>
          <c:tx>
            <c:strRef>
              <c:f>'Slide 3'!$A$1191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3'!$B$1191:$E$1191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01B-484A-AE82-08EBB16F3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7703567"/>
        <c:axId val="1757683887"/>
      </c:barChart>
      <c:catAx>
        <c:axId val="175770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7683887"/>
        <c:crosses val="autoZero"/>
        <c:auto val="1"/>
        <c:lblAlgn val="ctr"/>
        <c:lblOffset val="100"/>
        <c:noMultiLvlLbl val="0"/>
      </c:catAx>
      <c:valAx>
        <c:axId val="175768388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770356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3353393538574"/>
          <c:y val="0.90759192447072368"/>
          <c:w val="0.64290825799901985"/>
          <c:h val="9.0416773405561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3'!$A$1180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6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3'!$B$1180:$F$1180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4.5</c:v>
                </c:pt>
                <c:pt idx="3">
                  <c:v>3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A-41EE-AB6A-DFDCBD249D30}"/>
            </c:ext>
          </c:extLst>
        </c:ser>
        <c:ser>
          <c:idx val="1"/>
          <c:order val="1"/>
          <c:tx>
            <c:strRef>
              <c:f>'Slide 3'!$A$1181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3'!$B$1181:$F$1181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4.5</c:v>
                </c:pt>
                <c:pt idx="3">
                  <c:v>3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A-41EE-AB6A-DFDCBD249D30}"/>
            </c:ext>
          </c:extLst>
        </c:ser>
        <c:ser>
          <c:idx val="2"/>
          <c:order val="2"/>
          <c:tx>
            <c:strRef>
              <c:f>'Slide 3'!$A$1182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3'!$B$1182:$F$1182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4.5</c:v>
                </c:pt>
                <c:pt idx="3">
                  <c:v>3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5A-41EE-AB6A-DFDCBD249D30}"/>
            </c:ext>
          </c:extLst>
        </c:ser>
        <c:ser>
          <c:idx val="3"/>
          <c:order val="3"/>
          <c:tx>
            <c:strRef>
              <c:f>'Slide 3'!$A$1183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3'!$B$1183:$F$1183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4.5</c:v>
                </c:pt>
                <c:pt idx="3">
                  <c:v>3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5A-41EE-AB6A-DFDCBD249D30}"/>
            </c:ext>
          </c:extLst>
        </c:ser>
        <c:ser>
          <c:idx val="4"/>
          <c:order val="4"/>
          <c:tx>
            <c:strRef>
              <c:f>'Slide 3'!$A$1184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3'!$B$1184:$F$1184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4.5</c:v>
                </c:pt>
                <c:pt idx="3">
                  <c:v>3</c:v>
                </c:pt>
                <c:pt idx="4" formatCode="0.00">
                  <c:v>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5A-41EE-AB6A-DFDCBD249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3694895"/>
        <c:axId val="1713709775"/>
      </c:barChart>
      <c:catAx>
        <c:axId val="171369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3709775"/>
        <c:crosses val="autoZero"/>
        <c:auto val="1"/>
        <c:lblAlgn val="ctr"/>
        <c:lblOffset val="100"/>
        <c:noMultiLvlLbl val="0"/>
      </c:catAx>
      <c:valAx>
        <c:axId val="171370977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369489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A2F74-AF2F-C14F-A4DA-13C32281A5CA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781CD-8D13-F841-AD80-67FBD39C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AFC0-1172-A78B-62F3-72FC63F28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094EB-0472-605E-E3B6-F719C2473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9EA6D-DC57-0C04-85D2-8AFD679A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AC0D7-2650-96C8-707F-DB8C7FA34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4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9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7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6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8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7C07D-EBC7-9586-3254-ECF12A9B7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9FA962-6D5B-C9FB-AF53-1511689F1286}"/>
              </a:ext>
            </a:extLst>
          </p:cNvPr>
          <p:cNvGraphicFramePr>
            <a:graphicFrameLocks/>
          </p:cNvGraphicFramePr>
          <p:nvPr/>
        </p:nvGraphicFramePr>
        <p:xfrm>
          <a:off x="1524000" y="180257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E2F3289-D34A-45A7-E5C8-0C12B5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France,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96668-E095-D873-1087-D95FBB88072E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France’s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A5A6C-CEBE-E14C-D525-770E30B76016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France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B07A65-50E5-1144-F4E6-0CCB995B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59A7EB-0D43-C429-6B53-9DC56B49C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BB7E9-C0D9-6022-C3AA-3D6B01D544C5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47A25512-811D-14F0-FCD6-4A74CB24F19B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BB9776-F93C-D9A6-BEFB-EE20441BA3D0}"/>
              </a:ext>
            </a:extLst>
          </p:cNvPr>
          <p:cNvSpPr/>
          <p:nvPr/>
        </p:nvSpPr>
        <p:spPr>
          <a:xfrm>
            <a:off x="9941636" y="207999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952CDC4B-7E2B-FBC6-7BB8-5E46E1C7D164}"/>
              </a:ext>
            </a:extLst>
          </p:cNvPr>
          <p:cNvSpPr/>
          <p:nvPr/>
        </p:nvSpPr>
        <p:spPr>
          <a:xfrm>
            <a:off x="9148563" y="1975072"/>
            <a:ext cx="989045" cy="446852"/>
          </a:xfrm>
          <a:prstGeom prst="up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7854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8CED-8068-8F07-AF6A-B74F04774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3F41B3-9EA4-F608-08FB-74928BD2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France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60735-3131-1F2B-4458-1C51937E729D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France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78198FF-B90D-F6A6-B9E2-36103DE4E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37B06-D95B-6255-7E59-C34428844C9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068BC-AC16-05E7-EE77-09173DA696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460F8833-BF2D-FCD4-E412-E78E9A70A9AE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4834F96-0C1B-4340-4F3F-78D442432159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669754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9F3A6-5080-F0E3-4EB7-D8E649106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A6DCB-A9C6-7962-2BF3-1B769F7E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France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285C85-3923-06EB-6AA3-B226F8CF3EF3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France’s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FE6526-6F7D-4950-06E7-833BA0D3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429E8-F02A-2C8D-B5DB-A56EA507406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C35FB-A8D9-279F-EAE0-2E29483015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6DE43207-2B3E-2228-75F1-5DB45681F94B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FB1594-E00E-4DB1-2179-1947BCD75367}"/>
              </a:ext>
            </a:extLst>
          </p:cNvPr>
          <p:cNvGraphicFramePr>
            <a:graphicFrameLocks/>
          </p:cNvGraphicFramePr>
          <p:nvPr/>
        </p:nvGraphicFramePr>
        <p:xfrm>
          <a:off x="1257782" y="14405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2521A72-4A93-C793-20B3-3D29BEBE6E11}"/>
              </a:ext>
            </a:extLst>
          </p:cNvPr>
          <p:cNvSpPr/>
          <p:nvPr/>
        </p:nvSpPr>
        <p:spPr>
          <a:xfrm>
            <a:off x="4778266" y="1522233"/>
            <a:ext cx="1526281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TAX 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8118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5D72-9A73-05DA-54FF-5508BC9E0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2D39D-6777-85FD-434B-1795CFC5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France’s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C696D-4C05-3FFA-33B2-465DF96BE95F}"/>
              </a:ext>
            </a:extLst>
          </p:cNvPr>
          <p:cNvSpPr txBox="1"/>
          <p:nvPr/>
        </p:nvSpPr>
        <p:spPr>
          <a:xfrm>
            <a:off x="469900" y="609205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France's overall score increased over time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reduction in cigarette affordability over time and an increase in cigarette prices.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73701F8B-6EAA-EB7F-9990-672A937A8DA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E7023C-CD24-CE68-E4DD-3161582E9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316D68-C3ED-42A5-62E5-ED93F5B4E885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B332E-CA3E-EA87-96C3-96A6F2A19B1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6F64FB-C045-BC92-FDA4-888ED57D1709}"/>
              </a:ext>
            </a:extLst>
          </p:cNvPr>
          <p:cNvGraphicFramePr>
            <a:graphicFrameLocks/>
          </p:cNvGraphicFramePr>
          <p:nvPr/>
        </p:nvGraphicFramePr>
        <p:xfrm>
          <a:off x="1524000" y="1403634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149339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France, 2022</vt:lpstr>
      <vt:lpstr>How does France compare to other countries?</vt:lpstr>
      <vt:lpstr>How does France compare to other countries?</vt:lpstr>
      <vt:lpstr>France’s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2025-04-10T16:57:24Z</dcterms:created>
  <dcterms:modified xsi:type="dcterms:W3CDTF">2025-04-10T16:57:50Z</dcterms:modified>
</cp:coreProperties>
</file>