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740" r:id="rId2"/>
    <p:sldId id="741" r:id="rId3"/>
    <p:sldId id="742" r:id="rId4"/>
    <p:sldId id="74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90"/>
  </p:normalViewPr>
  <p:slideViewPr>
    <p:cSldViewPr snapToGrid="0">
      <p:cViewPr varScale="1">
        <p:scale>
          <a:sx n="111" d="100"/>
          <a:sy n="111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F9-924D-950E-B20EF75CD3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3'!$B$2328:$F$2328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4.5</c:v>
                </c:pt>
                <c:pt idx="3">
                  <c:v>3</c:v>
                </c:pt>
                <c:pt idx="4" formatCode="0.00">
                  <c:v>2.625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F9-924D-950E-B20EF75CD3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435445253"/>
        <c:axId val="386294139"/>
      </c:barChart>
      <c:catAx>
        <c:axId val="435445253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386294139"/>
        <c:crosses val="autoZero"/>
        <c:auto val="1"/>
        <c:lblAlgn val="ctr"/>
        <c:lblOffset val="100"/>
        <c:noMultiLvlLbl val="0"/>
      </c:catAx>
      <c:valAx>
        <c:axId val="3862941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435445253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759eea6f-3041-418c-9c0f-6acd7077434a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/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A1D-8141-966C-C66B158CD9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3'!$A$2330:$A$2334</c:f>
              <c:strCache>
                <c:ptCount val="5"/>
                <c:pt idx="0">
                  <c:v>Spain</c:v>
                </c:pt>
                <c:pt idx="1">
                  <c:v>European region average</c:v>
                </c:pt>
                <c:pt idx="2">
                  <c:v>High-income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'[Final to be sent to Bolu (1).xlsm]Slide 3'!$F$2330:$F$2334</c:f>
              <c:numCache>
                <c:formatCode>General</c:formatCode>
                <c:ptCount val="5"/>
                <c:pt idx="0" formatCode="0.00">
                  <c:v>2.625</c:v>
                </c:pt>
                <c:pt idx="1">
                  <c:v>2.64</c:v>
                </c:pt>
                <c:pt idx="2">
                  <c:v>2.61</c:v>
                </c:pt>
                <c:pt idx="3">
                  <c:v>1.99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1D-8141-966C-C66B158CD9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882896026"/>
        <c:axId val="503579984"/>
      </c:barChart>
      <c:catAx>
        <c:axId val="88289602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503579984"/>
        <c:crosses val="autoZero"/>
        <c:auto val="1"/>
        <c:lblAlgn val="ctr"/>
        <c:lblOffset val="100"/>
        <c:noMultiLvlLbl val="0"/>
      </c:catAx>
      <c:valAx>
        <c:axId val="50357998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88289602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85ac6791-54ba-4e30-ba36-b0633625fba9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/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'[Final to be sent to Bolu (1).xlsm]Slide 3'!$A$2330</c:f>
              <c:strCache>
                <c:ptCount val="1"/>
                <c:pt idx="0">
                  <c:v>Spain</c:v>
                </c:pt>
              </c:strCache>
            </c:strRef>
          </c:tx>
          <c:spPr>
            <a:solidFill>
              <a:srgbClr val="196E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3'!$B$2330:$E$2330</c:f>
              <c:numCache>
                <c:formatCode>General</c:formatCode>
                <c:ptCount val="4"/>
                <c:pt idx="0">
                  <c:v>3</c:v>
                </c:pt>
                <c:pt idx="1">
                  <c:v>0</c:v>
                </c:pt>
                <c:pt idx="2">
                  <c:v>4.5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53-1849-A100-6B45350B4983}"/>
            </c:ext>
          </c:extLst>
        </c:ser>
        <c:ser>
          <c:idx val="1"/>
          <c:order val="1"/>
          <c:tx>
            <c:strRef>
              <c:f>'[Final to be sent to Bolu (1).xlsm]Slide 3'!$A$2331</c:f>
              <c:strCache>
                <c:ptCount val="1"/>
                <c:pt idx="0">
                  <c:v>European region average</c:v>
                </c:pt>
              </c:strCache>
            </c:strRef>
          </c:tx>
          <c:spPr>
            <a:solidFill>
              <a:srgbClr val="CBA745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3'!$B$2331:$E$2331</c:f>
              <c:numCache>
                <c:formatCode>General</c:formatCode>
                <c:ptCount val="4"/>
                <c:pt idx="0">
                  <c:v>2.98</c:v>
                </c:pt>
                <c:pt idx="1">
                  <c:v>0.47</c:v>
                </c:pt>
                <c:pt idx="2">
                  <c:v>3.59</c:v>
                </c:pt>
                <c:pt idx="3">
                  <c:v>3.63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53-1849-A100-6B45350B4983}"/>
            </c:ext>
          </c:extLst>
        </c:ser>
        <c:ser>
          <c:idx val="2"/>
          <c:order val="2"/>
          <c:tx>
            <c:strRef>
              <c:f>'[Final to be sent to Bolu (1).xlsm]Slide 3'!$A$2332</c:f>
              <c:strCache>
                <c:ptCount val="1"/>
                <c:pt idx="0">
                  <c:v>High-income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3'!$B$2332:$E$2332</c:f>
              <c:numCache>
                <c:formatCode>General</c:formatCode>
                <c:ptCount val="4"/>
                <c:pt idx="0">
                  <c:v>3.56</c:v>
                </c:pt>
                <c:pt idx="1">
                  <c:v>0.26</c:v>
                </c:pt>
                <c:pt idx="2">
                  <c:v>3.3</c:v>
                </c:pt>
                <c:pt idx="3">
                  <c:v>3.38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53-1849-A100-6B45350B4983}"/>
            </c:ext>
          </c:extLst>
        </c:ser>
        <c:ser>
          <c:idx val="3"/>
          <c:order val="3"/>
          <c:tx>
            <c:strRef>
              <c:f>'[Final to be sent to Bolu (1).xlsm]Slide 3'!$A$2333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rgbClr val="98BCE3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3'!$B$2333:$E$2333</c:f>
              <c:numCache>
                <c:formatCode>General</c:formatCode>
                <c:ptCount val="4"/>
                <c:pt idx="0">
                  <c:v>2.37</c:v>
                </c:pt>
                <c:pt idx="1">
                  <c:v>0.55000000000000004</c:v>
                </c:pt>
                <c:pt idx="2">
                  <c:v>2.17</c:v>
                </c:pt>
                <c:pt idx="3">
                  <c:v>2.91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53-1849-A100-6B45350B4983}"/>
            </c:ext>
          </c:extLst>
        </c:ser>
        <c:ser>
          <c:idx val="4"/>
          <c:order val="4"/>
          <c:tx>
            <c:strRef>
              <c:f>'[Final to be sent to Bolu (1).xlsm]Slide 3'!$A$2334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3'!$B$2334:$E$2334</c:f>
              <c:numCache>
                <c:formatCode>General</c:formatCode>
                <c:ptCount val="4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53-1849-A100-6B45350B4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939691495"/>
        <c:axId val="575292432"/>
      </c:barChart>
      <c:catAx>
        <c:axId val="939691495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575292432"/>
        <c:crosses val="autoZero"/>
        <c:auto val="1"/>
        <c:lblAlgn val="ctr"/>
        <c:lblOffset val="100"/>
        <c:noMultiLvlLbl val="0"/>
      </c:catAx>
      <c:valAx>
        <c:axId val="575292432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93969149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1" i="0" u="none" strike="noStrike" kern="1200" baseline="0">
              <a:solidFill>
                <a:schemeClr val="tx1"/>
              </a:solidFill>
              <a:latin typeface="Arial Regular" panose="020B0604020202090204" charset="0"/>
              <a:ea typeface="Arial Regular" panose="020B0604020202090204" charset="0"/>
              <a:cs typeface="Arial Regular" panose="020B0604020202090204" charset="0"/>
              <a:sym typeface="Arial Regular" panose="020B0604020202090204" charset="0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1e38f634-3255-4978-beca-d7683568cf5e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/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'[Final to be sent to Bolu (1).xlsm]Slide 3'!$A$2324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BAC8E3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3'!$B$2324:$F$2324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4.5</c:v>
                </c:pt>
                <c:pt idx="3">
                  <c:v>3</c:v>
                </c:pt>
                <c:pt idx="4" formatCode="0.00">
                  <c:v>3.875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63-5D4D-8774-7DD2D27984C3}"/>
            </c:ext>
          </c:extLst>
        </c:ser>
        <c:ser>
          <c:idx val="1"/>
          <c:order val="1"/>
          <c:tx>
            <c:strRef>
              <c:f>'[Final to be sent to Bolu (1).xlsm]Slide 3'!$A$2325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0A2D4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3'!$B$2325:$F$2325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4.5</c:v>
                </c:pt>
                <c:pt idx="3">
                  <c:v>3</c:v>
                </c:pt>
                <c:pt idx="4" formatCode="0.00">
                  <c:v>2.625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63-5D4D-8774-7DD2D27984C3}"/>
            </c:ext>
          </c:extLst>
        </c:ser>
        <c:ser>
          <c:idx val="2"/>
          <c:order val="2"/>
          <c:tx>
            <c:strRef>
              <c:f>'[Final to be sent to Bolu (1).xlsm]Slide 3'!$A$2326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3'!$B$2326:$F$2326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4.5</c:v>
                </c:pt>
                <c:pt idx="3">
                  <c:v>3</c:v>
                </c:pt>
                <c:pt idx="4" formatCode="0.00">
                  <c:v>2.875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63-5D4D-8774-7DD2D27984C3}"/>
            </c:ext>
          </c:extLst>
        </c:ser>
        <c:ser>
          <c:idx val="3"/>
          <c:order val="3"/>
          <c:tx>
            <c:strRef>
              <c:f>'[Final to be sent to Bolu (1).xlsm]Slide 3'!$A$2327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A64AD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3'!$B$2327:$F$2327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4.5</c:v>
                </c:pt>
                <c:pt idx="3">
                  <c:v>3</c:v>
                </c:pt>
                <c:pt idx="4" formatCode="0.00">
                  <c:v>2.625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63-5D4D-8774-7DD2D27984C3}"/>
            </c:ext>
          </c:extLst>
        </c:ser>
        <c:ser>
          <c:idx val="4"/>
          <c:order val="4"/>
          <c:tx>
            <c:strRef>
              <c:f>'[Final to be sent to Bolu (1).xlsm]Slide 3'!$A$2328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3'!$B$2328:$F$2328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4.5</c:v>
                </c:pt>
                <c:pt idx="3">
                  <c:v>3</c:v>
                </c:pt>
                <c:pt idx="4" formatCode="0.00">
                  <c:v>2.625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63-5D4D-8774-7DD2D27984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91824115"/>
        <c:axId val="399862836"/>
      </c:barChart>
      <c:catAx>
        <c:axId val="91824115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399862836"/>
        <c:crosses val="autoZero"/>
        <c:auto val="1"/>
        <c:lblAlgn val="ctr"/>
        <c:lblOffset val="100"/>
        <c:noMultiLvlLbl val="0"/>
      </c:catAx>
      <c:valAx>
        <c:axId val="39986283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9182411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1" i="0" u="none" strike="noStrike" kern="1200" baseline="0">
              <a:solidFill>
                <a:schemeClr val="tx1"/>
              </a:solidFill>
              <a:latin typeface="Arial Regular" panose="020B0604020202090204" charset="0"/>
              <a:ea typeface="Arial Regular" panose="020B0604020202090204" charset="0"/>
              <a:cs typeface="Arial Regular" panose="020B0604020202090204" charset="0"/>
              <a:sym typeface="Arial Regular" panose="020B0604020202090204" charset="0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8537df09-a89a-4e4a-9afa-7b3aed83712c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/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F1B0-F783-DB46-9BF6-4CCED6EA4A78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97DD5-6D26-2C4E-AFE4-75D059D1D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15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11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40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4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17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70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1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77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4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26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37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42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7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hyperlink" Target="http://www.tobacconomics.org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tobacconomics.org/research/cigarette-tax-scorecard-3rd-edition/" TargetMode="External"/><Relationship Id="rId4" Type="http://schemas.openxmlformats.org/officeDocument/2006/relationships/hyperlink" Target="https://twitter.com/Tobacconomics" TargetMode="Externa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2" name="Chart 591"/>
          <p:cNvGraphicFramePr/>
          <p:nvPr/>
        </p:nvGraphicFramePr>
        <p:xfrm>
          <a:off x="1524000" y="157607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190500"/>
            <a:ext cx="12329795" cy="63690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Cigarette tax policies in </a:t>
            </a:r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Spain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, 2022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950" y="785120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4 key tax components were assessed using a 5-point scale, with the overall score reflecting an average of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Spain’s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component scores.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4950" y="1142422"/>
            <a:ext cx="11722100" cy="33718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The scores reflect the current strengths and opportunities in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Spain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5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/>
          <p:cNvSpPr/>
          <p:nvPr/>
        </p:nvSpPr>
        <p:spPr>
          <a:xfrm>
            <a:off x="1920240" y="6504305"/>
            <a:ext cx="8141335" cy="2489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6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7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8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941636" y="2572442"/>
            <a:ext cx="1758387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Arrow: Right 1"/>
          <p:cNvSpPr/>
          <p:nvPr/>
        </p:nvSpPr>
        <p:spPr>
          <a:xfrm rot="16200000">
            <a:off x="8806165" y="1977144"/>
            <a:ext cx="1708641" cy="1195070"/>
          </a:xfrm>
          <a:prstGeom prst="rightArrow">
            <a:avLst/>
          </a:prstGeom>
          <a:solidFill>
            <a:srgbClr val="DD45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550" y="190500"/>
            <a:ext cx="12136755" cy="49276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How does </a:t>
            </a:r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Spain 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495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Spain’s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/>
          <p:cNvSpPr/>
          <p:nvPr/>
        </p:nvSpPr>
        <p:spPr>
          <a:xfrm>
            <a:off x="1908175" y="6422390"/>
            <a:ext cx="8153400" cy="3467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5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6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7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graphicFrame>
        <p:nvGraphicFramePr>
          <p:cNvPr id="593" name="Chart 592"/>
          <p:cNvGraphicFramePr/>
          <p:nvPr/>
        </p:nvGraphicFramePr>
        <p:xfrm>
          <a:off x="1524000" y="149987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4" name="Chart 593"/>
          <p:cNvGraphicFramePr/>
          <p:nvPr/>
        </p:nvGraphicFramePr>
        <p:xfrm>
          <a:off x="1524000" y="158305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10" y="368300"/>
            <a:ext cx="12748895" cy="49276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How does </a:t>
            </a:r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Spain 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6042" y="844408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The components of </a:t>
            </a: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Spain’s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score in 2022 are compared to component scores in the region, income group, world, and top performers.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4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/>
          <p:cNvSpPr/>
          <p:nvPr/>
        </p:nvSpPr>
        <p:spPr>
          <a:xfrm>
            <a:off x="1841500" y="6460490"/>
            <a:ext cx="8220075" cy="3079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6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7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8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85863" y="1552336"/>
            <a:ext cx="2116270" cy="93281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AFFORDABILITY CHANGE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requires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" y="190500"/>
            <a:ext cx="12100560" cy="492760"/>
          </a:xfrm>
        </p:spPr>
        <p:txBody>
          <a:bodyPr>
            <a:noAutofit/>
          </a:bodyPr>
          <a:lstStyle/>
          <a:p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Spain’s 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cigarette tax policies over time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0" name="4 Rectángulo"/>
          <p:cNvSpPr/>
          <p:nvPr/>
        </p:nvSpPr>
        <p:spPr>
          <a:xfrm>
            <a:off x="1815465" y="6395720"/>
            <a:ext cx="8246110" cy="3733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3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4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5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7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graphicFrame>
        <p:nvGraphicFramePr>
          <p:cNvPr id="3" name="Table 2"/>
          <p:cNvGraphicFramePr/>
          <p:nvPr/>
        </p:nvGraphicFramePr>
        <p:xfrm>
          <a:off x="3603308" y="2997200"/>
          <a:ext cx="4985385" cy="863600"/>
        </p:xfrm>
        <a:graphic>
          <a:graphicData uri="http://schemas.openxmlformats.org/drawingml/2006/table">
            <a:tbl>
              <a:tblPr/>
              <a:tblGrid>
                <a:gridCol w="4985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3600">
                <a:tc>
                  <a:txBody>
                    <a:bodyPr/>
                    <a:lstStyle/>
                    <a:p>
                      <a:pPr algn="l" fontAlgn="t"/>
                      <a:endParaRPr sz="1100" b="0" i="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</a:endParaRPr>
                    </a:p>
                  </a:txBody>
                  <a:tcPr marL="13017" marR="13017" marT="130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/>
          <p:nvPr/>
        </p:nvGraphicFramePr>
        <p:xfrm>
          <a:off x="469900" y="717550"/>
          <a:ext cx="10972800" cy="492760"/>
        </p:xfrm>
        <a:graphic>
          <a:graphicData uri="http://schemas.openxmlformats.org/drawingml/2006/table">
            <a:tbl>
              <a:tblPr/>
              <a:tblGrid>
                <a:gridCol w="1097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2760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en-US" sz="1600" b="0" i="0" dirty="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Spain's overall score decreased from 2014 to 2022, largely </a:t>
                      </a:r>
                      <a:r>
                        <a:rPr lang="en-US" altLang="en-US" sz="1600" b="1" i="0" dirty="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due to a failure to reduce affordability change over time. </a:t>
                      </a:r>
                    </a:p>
                  </a:txBody>
                  <a:tcPr marL="13017" marR="13017" marT="130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95" name="Chart 594"/>
          <p:cNvGraphicFramePr/>
          <p:nvPr/>
        </p:nvGraphicFramePr>
        <p:xfrm>
          <a:off x="1524000" y="140589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Georgia</vt:lpstr>
      <vt:lpstr>1_Office Theme</vt:lpstr>
      <vt:lpstr>Cigarette tax policies in Spain, 2022</vt:lpstr>
      <vt:lpstr>How does Spain compare to other countries?</vt:lpstr>
      <vt:lpstr>How does Spain compare to other countries?</vt:lpstr>
      <vt:lpstr>Spain’s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Boluwatife Aderounmu</dc:creator>
  <cp:lastModifiedBy>Boluwatife Aderounmu</cp:lastModifiedBy>
  <cp:revision>1</cp:revision>
  <dcterms:created xsi:type="dcterms:W3CDTF">2025-04-10T17:59:58Z</dcterms:created>
  <dcterms:modified xsi:type="dcterms:W3CDTF">2025-04-10T18:00:23Z</dcterms:modified>
</cp:coreProperties>
</file>