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45" r:id="rId2"/>
    <p:sldId id="446" r:id="rId3"/>
    <p:sldId id="447" r:id="rId4"/>
    <p:sldId id="44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0"/>
    <p:restoredTop sz="94682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5-8C4E-B2EB-F3583A9756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3'!$E$1032)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3'!$B$1051:$F$1051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0.5</c:v>
                </c:pt>
                <c:pt idx="3">
                  <c:v>4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5-8C4E-B2EB-F3583A9756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8196608"/>
        <c:axId val="1345007600"/>
      </c:barChart>
      <c:catAx>
        <c:axId val="143819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007600"/>
        <c:crosses val="autoZero"/>
        <c:auto val="1"/>
        <c:lblAlgn val="ctr"/>
        <c:lblOffset val="100"/>
        <c:noMultiLvlLbl val="0"/>
      </c:catAx>
      <c:valAx>
        <c:axId val="13450076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1966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B1-604B-936B-B4B2FDF60C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3'!$A$1053:$A$1057</c:f>
              <c:strCache>
                <c:ptCount val="5"/>
                <c:pt idx="0">
                  <c:v>Dominican Republic</c:v>
                </c:pt>
                <c:pt idx="1">
                  <c:v>Region of the Americas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3'!$B$1052:$F$1052</c:f>
              <c:numCache>
                <c:formatCode>General</c:formatCode>
                <c:ptCount val="5"/>
                <c:pt idx="0" formatCode="0.00">
                  <c:v>2.375</c:v>
                </c:pt>
                <c:pt idx="1">
                  <c:v>1.97</c:v>
                </c:pt>
                <c:pt idx="2">
                  <c:v>1.98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1-604B-936B-B4B2FDF60C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5298896"/>
        <c:axId val="535088544"/>
      </c:barChart>
      <c:catAx>
        <c:axId val="13452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088544"/>
        <c:crosses val="autoZero"/>
        <c:auto val="1"/>
        <c:lblAlgn val="ctr"/>
        <c:lblOffset val="100"/>
        <c:noMultiLvlLbl val="0"/>
      </c:catAx>
      <c:valAx>
        <c:axId val="53508854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2988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3'!$A$1053</c:f>
              <c:strCache>
                <c:ptCount val="1"/>
                <c:pt idx="0">
                  <c:v>Dominican Republic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3'!$B$1053:$E$1053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0.5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54-3742-B672-328E7C5B0D7B}"/>
            </c:ext>
          </c:extLst>
        </c:ser>
        <c:ser>
          <c:idx val="1"/>
          <c:order val="1"/>
          <c:tx>
            <c:strRef>
              <c:f>'Slide 3'!$A$1054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3'!$B$1054:$E$1054</c:f>
              <c:numCache>
                <c:formatCode>General</c:formatCode>
                <c:ptCount val="4"/>
                <c:pt idx="0">
                  <c:v>2.5499999999999998</c:v>
                </c:pt>
                <c:pt idx="1">
                  <c:v>0.32</c:v>
                </c:pt>
                <c:pt idx="2">
                  <c:v>1.6</c:v>
                </c:pt>
                <c:pt idx="3">
                  <c:v>3.29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54-3742-B672-328E7C5B0D7B}"/>
            </c:ext>
          </c:extLst>
        </c:ser>
        <c:ser>
          <c:idx val="2"/>
          <c:order val="2"/>
          <c:tx>
            <c:strRef>
              <c:f>'Slide 3'!$A$1055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3'!$B$1055:$E$1055</c:f>
              <c:numCache>
                <c:formatCode>General</c:formatCode>
                <c:ptCount val="4"/>
                <c:pt idx="0">
                  <c:v>2.27</c:v>
                </c:pt>
                <c:pt idx="1">
                  <c:v>0.63</c:v>
                </c:pt>
                <c:pt idx="2">
                  <c:v>2.12</c:v>
                </c:pt>
                <c:pt idx="3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54-3742-B672-328E7C5B0D7B}"/>
            </c:ext>
          </c:extLst>
        </c:ser>
        <c:ser>
          <c:idx val="3"/>
          <c:order val="3"/>
          <c:tx>
            <c:strRef>
              <c:f>'Slide 3'!$A$1056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3'!$B$1056:$E$1056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54-3742-B672-328E7C5B0D7B}"/>
            </c:ext>
          </c:extLst>
        </c:ser>
        <c:ser>
          <c:idx val="4"/>
          <c:order val="4"/>
          <c:tx>
            <c:strRef>
              <c:f>'Slide 3'!$A$1057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3'!$B$1057:$E$1057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54-3742-B672-328E7C5B0D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3846720"/>
        <c:axId val="1113060304"/>
      </c:barChart>
      <c:catAx>
        <c:axId val="173384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060304"/>
        <c:crosses val="autoZero"/>
        <c:auto val="1"/>
        <c:lblAlgn val="ctr"/>
        <c:lblOffset val="100"/>
        <c:noMultiLvlLbl val="0"/>
      </c:catAx>
      <c:valAx>
        <c:axId val="111306030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8467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3'!$A$1047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3'!$E$1032)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3'!$B$1047:$F$1047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2.5</c:v>
                </c:pt>
                <c:pt idx="3">
                  <c:v>4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D-8448-87F5-77ECD2A2188A}"/>
            </c:ext>
          </c:extLst>
        </c:ser>
        <c:ser>
          <c:idx val="1"/>
          <c:order val="1"/>
          <c:tx>
            <c:strRef>
              <c:f>'Slide 3'!$A$1048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3'!$E$1032)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3'!$B$1048:$F$1048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2.5</c:v>
                </c:pt>
                <c:pt idx="3">
                  <c:v>4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5D-8448-87F5-77ECD2A2188A}"/>
            </c:ext>
          </c:extLst>
        </c:ser>
        <c:ser>
          <c:idx val="2"/>
          <c:order val="2"/>
          <c:tx>
            <c:strRef>
              <c:f>'Slide 3'!$A$1049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3'!$E$1032)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3'!$B$1049:$F$1049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1.5</c:v>
                </c:pt>
                <c:pt idx="3">
                  <c:v>4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D-8448-87F5-77ECD2A2188A}"/>
            </c:ext>
          </c:extLst>
        </c:ser>
        <c:ser>
          <c:idx val="3"/>
          <c:order val="3"/>
          <c:tx>
            <c:strRef>
              <c:f>'Slide 3'!$A$1050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3'!$E$1032)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3'!$B$1050:$F$1050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0.5</c:v>
                </c:pt>
                <c:pt idx="3">
                  <c:v>4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5D-8448-87F5-77ECD2A2188A}"/>
            </c:ext>
          </c:extLst>
        </c:ser>
        <c:ser>
          <c:idx val="4"/>
          <c:order val="4"/>
          <c:tx>
            <c:strRef>
              <c:f>'Slide 3'!$A$1051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3'!$E$1032)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3'!$B$1051:$F$1051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0.5</c:v>
                </c:pt>
                <c:pt idx="3">
                  <c:v>4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D-8448-87F5-77ECD2A218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4919759"/>
        <c:axId val="1207587552"/>
      </c:barChart>
      <c:catAx>
        <c:axId val="155491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587552"/>
        <c:crosses val="autoZero"/>
        <c:auto val="1"/>
        <c:lblAlgn val="ctr"/>
        <c:lblOffset val="100"/>
        <c:noMultiLvlLbl val="0"/>
      </c:catAx>
      <c:valAx>
        <c:axId val="120758755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9197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ED526-A0A2-464E-ADD9-8C92173E761E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52070-D197-5640-AA18-169EA6379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A41A0-D707-73E2-7D1B-2ECF7C8C8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6A5A65-4278-4598-DB52-2C9B2773F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3641B-35A1-9D3E-0D76-AE9451D73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E0676-1081-7FDC-37FB-B079AC034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48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5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0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0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8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2/3/25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5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3.2.25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12576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3.2.25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0592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4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3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C430D-5646-FC2F-B48E-5FBD0330F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BB938B7-569D-0268-90FB-7E290C11025C}"/>
              </a:ext>
            </a:extLst>
          </p:cNvPr>
          <p:cNvGraphicFramePr>
            <a:graphicFrameLocks/>
          </p:cNvGraphicFramePr>
          <p:nvPr/>
        </p:nvGraphicFramePr>
        <p:xfrm>
          <a:off x="1528977" y="17303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11A9D1D-2458-8AAE-54E9-51AB8E58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Dominican Republic,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BF06C-21FC-2176-1903-98674BD6AD55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Dominican Republic’s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90585-9C62-1EB5-9C3F-B4E86479A20C}"/>
              </a:ext>
            </a:extLst>
          </p:cNvPr>
          <p:cNvSpPr txBox="1"/>
          <p:nvPr/>
        </p:nvSpPr>
        <p:spPr>
          <a:xfrm>
            <a:off x="234950" y="1162589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Dominican Republic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E0BEF5-70C9-DFA9-FA4F-15487B19FD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D7781B-55FF-1BD3-572E-62C1A7C3D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6616851-6495-3B63-27FC-3ADC5902A87C}"/>
              </a:ext>
            </a:extLst>
          </p:cNvPr>
          <p:cNvSpPr/>
          <p:nvPr/>
        </p:nvSpPr>
        <p:spPr>
          <a:xfrm>
            <a:off x="9836713" y="2751373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A0930-51D7-10EF-FF23-4C3FFFFB5F82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E423F667-AEA8-2F5A-0D56-AC217F9B75AA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D9B1703E-200B-13A9-DCC0-2546988A6E43}"/>
              </a:ext>
            </a:extLst>
          </p:cNvPr>
          <p:cNvSpPr/>
          <p:nvPr/>
        </p:nvSpPr>
        <p:spPr>
          <a:xfrm>
            <a:off x="9131780" y="1915297"/>
            <a:ext cx="1041400" cy="1780403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42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345C0-C479-1C75-CAC5-6981404AD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10EFC6-4A8C-41EF-6E51-99EA45D4A19F}"/>
              </a:ext>
            </a:extLst>
          </p:cNvPr>
          <p:cNvGraphicFramePr>
            <a:graphicFrameLocks/>
          </p:cNvGraphicFramePr>
          <p:nvPr/>
        </p:nvGraphicFramePr>
        <p:xfrm>
          <a:off x="1495854" y="158632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3AB8477-9B97-53A3-B4B4-1EB9508C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8" y="67966"/>
            <a:ext cx="11389895" cy="984885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Dominican Republic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1906E7-C38F-1923-2FC7-17CCB0C21312}"/>
              </a:ext>
            </a:extLst>
          </p:cNvPr>
          <p:cNvSpPr txBox="1"/>
          <p:nvPr/>
        </p:nvSpPr>
        <p:spPr>
          <a:xfrm>
            <a:off x="370875" y="105285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Dominican Republic’s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5BF6FE9-C591-4ADE-ACBA-D11943356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56ED2-AE6D-15B8-924B-E418974FDF66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E476A7-CD63-A45B-3330-5935EDFE73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8EE5F5FA-B2B2-8D9C-6A82-71A493153FBE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339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EA603-5A1E-10D2-665F-01D91A966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6F273C0-00D4-ECAE-AB0E-C089E1323AB0}"/>
              </a:ext>
            </a:extLst>
          </p:cNvPr>
          <p:cNvGraphicFramePr>
            <a:graphicFrameLocks/>
          </p:cNvGraphicFramePr>
          <p:nvPr/>
        </p:nvGraphicFramePr>
        <p:xfrm>
          <a:off x="1524000" y="175611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D630BA9-3F96-D84A-B111-C9D5A8CC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98" y="89650"/>
            <a:ext cx="11389895" cy="984885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Dominican Republic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D9037-DEAB-6533-65C3-A5CD82400183}"/>
              </a:ext>
            </a:extLst>
          </p:cNvPr>
          <p:cNvSpPr txBox="1"/>
          <p:nvPr/>
        </p:nvSpPr>
        <p:spPr>
          <a:xfrm>
            <a:off x="234950" y="1061564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Dominican Republic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4D034BC-346F-03C4-4841-407826B36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3E7192-A1DE-2E8E-1683-03ACD9E6089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0EFA8-32C3-A2EA-122C-33997BA398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AB218589-ADD8-BAC5-D354-A3478CB539E9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17DF13-8C3C-B985-813D-BB48125D155A}"/>
              </a:ext>
            </a:extLst>
          </p:cNvPr>
          <p:cNvSpPr/>
          <p:nvPr/>
        </p:nvSpPr>
        <p:spPr>
          <a:xfrm>
            <a:off x="4391797" y="1934576"/>
            <a:ext cx="2057095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89979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31696-82DB-8BCD-FFCB-01B76D15B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77B37B2-7CD6-E4D9-4BE5-C56CD327BDEB}"/>
              </a:ext>
            </a:extLst>
          </p:cNvPr>
          <p:cNvGraphicFramePr>
            <a:graphicFrameLocks/>
          </p:cNvGraphicFramePr>
          <p:nvPr/>
        </p:nvGraphicFramePr>
        <p:xfrm>
          <a:off x="1540304" y="162444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4CDB77F-5ABB-4798-C150-90EB68FE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49" y="347242"/>
            <a:ext cx="117221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Dominican Republic’s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B021B-E637-AAB6-DE9E-5EDA97770CD2}"/>
              </a:ext>
            </a:extLst>
          </p:cNvPr>
          <p:cNvSpPr txBox="1"/>
          <p:nvPr/>
        </p:nvSpPr>
        <p:spPr>
          <a:xfrm>
            <a:off x="234950" y="959390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Dominican Republic's overall score stayed constant over the years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 simultaneous increase in cigarette prices and decrease in the tax share of price. 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4CB2ACBC-12FA-CA32-28D3-0D1BBD6B90A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E12024-5390-6F5C-195F-784273F8D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2429A9-0E9D-F448-0A38-57D3466348C4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9A156-A96F-D34B-43F0-CFA0740B335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015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235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Dominican Republic, 2022</vt:lpstr>
      <vt:lpstr>How does Dominican Republic compare to other countries?</vt:lpstr>
      <vt:lpstr>How does Dominican Republic compare to other countries?</vt:lpstr>
      <vt:lpstr>Dominican Republic’s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2</cp:revision>
  <dcterms:created xsi:type="dcterms:W3CDTF">2025-02-03T06:30:05Z</dcterms:created>
  <dcterms:modified xsi:type="dcterms:W3CDTF">2025-02-03T06:31:14Z</dcterms:modified>
</cp:coreProperties>
</file>