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440" r:id="rId3"/>
    <p:sldId id="441" r:id="rId4"/>
    <p:sldId id="442" r:id="rId5"/>
    <p:sldId id="4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2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5-AF43-82BD-EC5D5862EB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3'!$B$1038:$F$1038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AF43-82BD-EC5D5862E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8802800"/>
        <c:axId val="360970752"/>
      </c:barChart>
      <c:catAx>
        <c:axId val="10988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970752"/>
        <c:crosses val="autoZero"/>
        <c:auto val="1"/>
        <c:lblAlgn val="ctr"/>
        <c:lblOffset val="100"/>
        <c:noMultiLvlLbl val="0"/>
      </c:catAx>
      <c:valAx>
        <c:axId val="3609707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8028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F-4446-B55E-789238526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3'!$A$1040:$A$1044</c:f>
              <c:strCache>
                <c:ptCount val="5"/>
                <c:pt idx="0">
                  <c:v>Dominica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3'!$B$1039:$F$1039</c:f>
              <c:numCache>
                <c:formatCode>General</c:formatCode>
                <c:ptCount val="5"/>
                <c:pt idx="0" formatCode="0.00">
                  <c:v>1.5</c:v>
                </c:pt>
                <c:pt idx="1">
                  <c:v>1.97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F-4446-B55E-789238526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2586032"/>
        <c:axId val="1261354624"/>
      </c:barChart>
      <c:catAx>
        <c:axId val="9425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354624"/>
        <c:crosses val="autoZero"/>
        <c:auto val="1"/>
        <c:lblAlgn val="ctr"/>
        <c:lblOffset val="100"/>
        <c:noMultiLvlLbl val="0"/>
      </c:catAx>
      <c:valAx>
        <c:axId val="12613546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586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3'!$A$1040</c:f>
              <c:strCache>
                <c:ptCount val="1"/>
                <c:pt idx="0">
                  <c:v>Dominica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3'!$B$1040:$E$1040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F-EC41-AD9B-6E542D411A67}"/>
            </c:ext>
          </c:extLst>
        </c:ser>
        <c:ser>
          <c:idx val="1"/>
          <c:order val="1"/>
          <c:tx>
            <c:strRef>
              <c:f>'Slide 3'!$A$1041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3'!$B$1041:$E$1041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0.32</c:v>
                </c:pt>
                <c:pt idx="2">
                  <c:v>1.6</c:v>
                </c:pt>
                <c:pt idx="3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F-EC41-AD9B-6E542D411A67}"/>
            </c:ext>
          </c:extLst>
        </c:ser>
        <c:ser>
          <c:idx val="2"/>
          <c:order val="2"/>
          <c:tx>
            <c:strRef>
              <c:f>'Slide 3'!$A$1042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3'!$B$1042:$E$1042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5F-EC41-AD9B-6E542D411A67}"/>
            </c:ext>
          </c:extLst>
        </c:ser>
        <c:ser>
          <c:idx val="3"/>
          <c:order val="3"/>
          <c:tx>
            <c:strRef>
              <c:f>'Slide 3'!$A$1043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3'!$B$1043:$E$1043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5F-EC41-AD9B-6E542D411A67}"/>
            </c:ext>
          </c:extLst>
        </c:ser>
        <c:ser>
          <c:idx val="4"/>
          <c:order val="4"/>
          <c:tx>
            <c:strRef>
              <c:f>'Slide 3'!$A$1044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3'!$B$1044:$E$1044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5F-EC41-AD9B-6E542D411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577600"/>
        <c:axId val="1102766016"/>
      </c:barChart>
      <c:catAx>
        <c:axId val="110257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766016"/>
        <c:crosses val="autoZero"/>
        <c:auto val="1"/>
        <c:lblAlgn val="ctr"/>
        <c:lblOffset val="100"/>
        <c:noMultiLvlLbl val="0"/>
      </c:catAx>
      <c:valAx>
        <c:axId val="11027660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776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3'!$B$1034:$F$1034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6-4843-99C1-F007B51FABFC}"/>
            </c:ext>
          </c:extLst>
        </c:ser>
        <c:ser>
          <c:idx val="1"/>
          <c:order val="1"/>
          <c:tx>
            <c:strRef>
              <c:f>'Slide 3'!$A$1035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3'!$B$1035:$F$1035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6-4843-99C1-F007B51FABFC}"/>
            </c:ext>
          </c:extLst>
        </c:ser>
        <c:ser>
          <c:idx val="2"/>
          <c:order val="2"/>
          <c:tx>
            <c:strRef>
              <c:f>'Slide 3'!$A$1036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3'!$B$1036:$F$1036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6-4843-99C1-F007B51FABFC}"/>
            </c:ext>
          </c:extLst>
        </c:ser>
        <c:ser>
          <c:idx val="3"/>
          <c:order val="3"/>
          <c:tx>
            <c:strRef>
              <c:f>'Slide 3'!$A$1037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3'!$B$1037:$F$1037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6-4843-99C1-F007B51FABFC}"/>
            </c:ext>
          </c:extLst>
        </c:ser>
        <c:ser>
          <c:idx val="4"/>
          <c:order val="4"/>
          <c:tx>
            <c:strRef>
              <c:f>'Slide 3'!$A$1038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3'!$E$1032)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3'!$B$1038:$F$1038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6-4843-99C1-F007B51FAB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305632"/>
        <c:axId val="1128128016"/>
      </c:barChart>
      <c:catAx>
        <c:axId val="913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28016"/>
        <c:crosses val="autoZero"/>
        <c:auto val="1"/>
        <c:lblAlgn val="ctr"/>
        <c:lblOffset val="100"/>
        <c:noMultiLvlLbl val="0"/>
      </c:catAx>
      <c:valAx>
        <c:axId val="11281280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05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2FCB-F218-BA47-908D-A1D47EF80A21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803C-A353-AC4D-A55C-E0C71CF0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9D7C6-0833-5AE6-8AB8-224F57384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9CDD2-B709-45B4-AAC0-79D51D1DA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29551-AE89-2FEC-7D85-F16B41365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33BF0-6F7E-82FA-F75B-DCC29B8B8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81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6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8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2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2/7/25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9813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2228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8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3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9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9164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1134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2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C755-56A7-CCCC-B257-C54CECDD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7E2DA22-E692-A431-FB76-C99FDE969ED4}"/>
              </a:ext>
            </a:extLst>
          </p:cNvPr>
          <p:cNvGraphicFramePr>
            <a:graphicFrameLocks/>
          </p:cNvGraphicFramePr>
          <p:nvPr/>
        </p:nvGraphicFramePr>
        <p:xfrm>
          <a:off x="1528977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C1AD1B9-00C2-3961-9C66-5EF4F9C0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Dominica,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876E8-E42D-C19F-01E9-3D854994CFB4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Dominica’s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1679E-32BC-5D1C-F1BC-BEFBD17137A1}"/>
              </a:ext>
            </a:extLst>
          </p:cNvPr>
          <p:cNvSpPr txBox="1"/>
          <p:nvPr/>
        </p:nvSpPr>
        <p:spPr>
          <a:xfrm>
            <a:off x="234950" y="1162589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Dominica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D2A1AF-23DA-3A09-B303-96E57E6A7B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48CFA4-48B2-884C-A5D3-8A99A97DA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1F0BE2F-7808-11CB-0B58-209E69757406}"/>
              </a:ext>
            </a:extLst>
          </p:cNvPr>
          <p:cNvSpPr/>
          <p:nvPr/>
        </p:nvSpPr>
        <p:spPr>
          <a:xfrm>
            <a:off x="9783829" y="2883122"/>
            <a:ext cx="1758387" cy="6454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B4001-EFB9-6CCA-75C1-234F4E010657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FEF5C801-9978-1B28-ED81-BA9EC5AAD7DD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2C99BBB1-7658-E158-D306-BC7A2269B83B}"/>
              </a:ext>
            </a:extLst>
          </p:cNvPr>
          <p:cNvSpPr/>
          <p:nvPr/>
        </p:nvSpPr>
        <p:spPr>
          <a:xfrm>
            <a:off x="9119080" y="1853515"/>
            <a:ext cx="1041400" cy="2413686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093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3DCA-92FD-3F7A-0A17-E404DD76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EF817ED-1842-F9F4-0BC8-D4E120034ADF}"/>
              </a:ext>
            </a:extLst>
          </p:cNvPr>
          <p:cNvGraphicFramePr>
            <a:graphicFrameLocks/>
          </p:cNvGraphicFramePr>
          <p:nvPr/>
        </p:nvGraphicFramePr>
        <p:xfrm>
          <a:off x="1524000" y="152454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558D5CE-00C1-C0FD-63EF-208D2803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" y="31418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Dominica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34ED39-F670-BA95-5574-06F13116A3A8}"/>
              </a:ext>
            </a:extLst>
          </p:cNvPr>
          <p:cNvSpPr txBox="1"/>
          <p:nvPr/>
        </p:nvSpPr>
        <p:spPr>
          <a:xfrm>
            <a:off x="370875" y="105285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Dominica’s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F9FC256-6526-60F1-F11D-F8C9862EB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B0749-A28D-3A2D-EC16-23EAF30E8F1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3D0F1-42F7-D4FF-EA4D-C05089649E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A600EC4F-6B1D-A239-A142-F7DF9A994690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315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CA0CC-7133-928B-6856-F12E6897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A12D76-53B7-CCAC-AFC6-1CD909ECCADB}"/>
              </a:ext>
            </a:extLst>
          </p:cNvPr>
          <p:cNvGraphicFramePr>
            <a:graphicFrameLocks/>
          </p:cNvGraphicFramePr>
          <p:nvPr/>
        </p:nvGraphicFramePr>
        <p:xfrm>
          <a:off x="1524000" y="1689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4B5A3BF-A810-AA77-6769-E9109F7B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335871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Dominica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CD586-1FF3-925E-B479-89BAFD04E8E7}"/>
              </a:ext>
            </a:extLst>
          </p:cNvPr>
          <p:cNvSpPr txBox="1"/>
          <p:nvPr/>
        </p:nvSpPr>
        <p:spPr>
          <a:xfrm>
            <a:off x="234950" y="106156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Dominica’s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C3775C-90CE-8E59-E0ED-496EA79B5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0E88D-C086-42C6-3CCB-B3F67A2E6B5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B209D-E937-5730-CADD-D4088D0D0E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40BCC631-1673-DA55-E69B-196CAC287A71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CD90F8-11D3-7B9C-05C1-A8FFFFB8E795}"/>
              </a:ext>
            </a:extLst>
          </p:cNvPr>
          <p:cNvSpPr/>
          <p:nvPr/>
        </p:nvSpPr>
        <p:spPr>
          <a:xfrm>
            <a:off x="4478347" y="1934576"/>
            <a:ext cx="1809898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28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C775C-AB80-44EB-3AF4-EB2315A7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F52D4F-3B4B-544F-5D03-F254C4FA8F6D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F08347C-386D-B99D-9F82-616F002C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9" y="347242"/>
            <a:ext cx="117221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Dominica’s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AC0E2-323E-5ABE-9E91-77F0D500B32E}"/>
              </a:ext>
            </a:extLst>
          </p:cNvPr>
          <p:cNvSpPr txBox="1"/>
          <p:nvPr/>
        </p:nvSpPr>
        <p:spPr>
          <a:xfrm>
            <a:off x="234950" y="922319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Dominica's overall score rose slightly in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small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reduction in affordability over time. 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5EE8F0F-1FBB-4AA4-6B5A-B74B97AA00BA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C50EC-0C85-AB52-4304-7762F64F2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84B44-8E25-F513-AEF1-634715E71797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5DC75-45B3-C1E8-D168-E48454EE71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13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Georgia</vt:lpstr>
      <vt:lpstr>Helvetica</vt:lpstr>
      <vt:lpstr>tobacconomics1</vt:lpstr>
      <vt:lpstr>1_tobacconomics1</vt:lpstr>
      <vt:lpstr>Cigarette tax policies in Dominica, 2022</vt:lpstr>
      <vt:lpstr>How does Dominica compare to other countries?</vt:lpstr>
      <vt:lpstr>How does Dominica compare to other countries?</vt:lpstr>
      <vt:lpstr>Dominica’s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2025-02-08T00:51:42Z</dcterms:created>
  <dcterms:modified xsi:type="dcterms:W3CDTF">2025-02-08T00:53:11Z</dcterms:modified>
</cp:coreProperties>
</file>