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435" r:id="rId2"/>
    <p:sldId id="436" r:id="rId3"/>
    <p:sldId id="437" r:id="rId4"/>
    <p:sldId id="43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061677-E6DB-BC3A-2E13-EDACCD741994}" name="Boluwatife Aderounmu" initials="" userId="S::baderou1@jh.edu::7bc63270-0949-47de-8396-69706221b4bb" providerId="AD"/>
  <p188:author id="{BEDA8EC2-1DF4-0A2D-CB98-30C34E806DAC}" name="Margaret Dorokhina" initials="" userId="S::mdorokh1@jh.edu::a82f5cde-f247-4d38-846d-2ab4f11db5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82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F12-F344-B9DD-72025838B7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3'!$B$1,'Slide 3'!$C$1,'Slide 3'!$D$1,'Slide 3'!$E$1,'Slide 3'!$E$943)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3'!$B$1023:$F$1023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4.5</c:v>
                </c:pt>
                <c:pt idx="3">
                  <c:v>4</c:v>
                </c:pt>
                <c:pt idx="4" formatCode="0.00">
                  <c:v>2.875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12-F344-B9DD-72025838B7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4398624"/>
        <c:axId val="377442671"/>
      </c:barChart>
      <c:catAx>
        <c:axId val="92439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442671"/>
        <c:crosses val="autoZero"/>
        <c:auto val="1"/>
        <c:lblAlgn val="ctr"/>
        <c:lblOffset val="100"/>
        <c:noMultiLvlLbl val="0"/>
      </c:catAx>
      <c:valAx>
        <c:axId val="377442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439862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778-4046-9D52-224CD245BE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3'!$A$1026:$A$1030</c:f>
              <c:strCache>
                <c:ptCount val="5"/>
                <c:pt idx="0">
                  <c:v>Denmark</c:v>
                </c:pt>
                <c:pt idx="1">
                  <c:v>European region average</c:v>
                </c:pt>
                <c:pt idx="2">
                  <c:v>High-income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'Slide 3'!$B$1025:$F$1025</c:f>
              <c:numCache>
                <c:formatCode>General</c:formatCode>
                <c:ptCount val="5"/>
                <c:pt idx="0" formatCode="0.00">
                  <c:v>2.875</c:v>
                </c:pt>
                <c:pt idx="1">
                  <c:v>2.64</c:v>
                </c:pt>
                <c:pt idx="2">
                  <c:v>2.61</c:v>
                </c:pt>
                <c:pt idx="3">
                  <c:v>1.99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78-4046-9D52-224CD245BE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98372928"/>
        <c:axId val="376672879"/>
      </c:barChart>
      <c:catAx>
        <c:axId val="109837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672879"/>
        <c:crosses val="autoZero"/>
        <c:auto val="1"/>
        <c:lblAlgn val="ctr"/>
        <c:lblOffset val="100"/>
        <c:noMultiLvlLbl val="0"/>
      </c:catAx>
      <c:valAx>
        <c:axId val="376672879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837292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3'!$A$1026</c:f>
              <c:strCache>
                <c:ptCount val="1"/>
                <c:pt idx="0">
                  <c:v>Denmark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3'!$B$1026:$E$1026</c:f>
              <c:numCache>
                <c:formatCode>General</c:formatCode>
                <c:ptCount val="4"/>
                <c:pt idx="0">
                  <c:v>3</c:v>
                </c:pt>
                <c:pt idx="1">
                  <c:v>0</c:v>
                </c:pt>
                <c:pt idx="2">
                  <c:v>4.5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C2-074F-BA85-2C3B762428F6}"/>
            </c:ext>
          </c:extLst>
        </c:ser>
        <c:ser>
          <c:idx val="1"/>
          <c:order val="1"/>
          <c:tx>
            <c:strRef>
              <c:f>'Slide 3'!$A$1027</c:f>
              <c:strCache>
                <c:ptCount val="1"/>
                <c:pt idx="0">
                  <c:v>European region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3'!$B$1027:$E$1027</c:f>
              <c:numCache>
                <c:formatCode>General</c:formatCode>
                <c:ptCount val="4"/>
                <c:pt idx="0">
                  <c:v>2.98</c:v>
                </c:pt>
                <c:pt idx="1">
                  <c:v>0.47</c:v>
                </c:pt>
                <c:pt idx="2">
                  <c:v>3.59</c:v>
                </c:pt>
                <c:pt idx="3">
                  <c:v>3.63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C2-074F-BA85-2C3B762428F6}"/>
            </c:ext>
          </c:extLst>
        </c:ser>
        <c:ser>
          <c:idx val="2"/>
          <c:order val="2"/>
          <c:tx>
            <c:strRef>
              <c:f>'Slide 3'!$A$1028</c:f>
              <c:strCache>
                <c:ptCount val="1"/>
                <c:pt idx="0">
                  <c:v>High-income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3'!$B$1028:$E$1028</c:f>
              <c:numCache>
                <c:formatCode>General</c:formatCode>
                <c:ptCount val="4"/>
                <c:pt idx="0">
                  <c:v>3.56</c:v>
                </c:pt>
                <c:pt idx="1">
                  <c:v>0.26</c:v>
                </c:pt>
                <c:pt idx="2">
                  <c:v>3.3</c:v>
                </c:pt>
                <c:pt idx="3">
                  <c:v>3.38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C2-074F-BA85-2C3B762428F6}"/>
            </c:ext>
          </c:extLst>
        </c:ser>
        <c:ser>
          <c:idx val="3"/>
          <c:order val="3"/>
          <c:tx>
            <c:strRef>
              <c:f>'Slide 3'!$A$1029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BE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3'!$B$1029:$E$1029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C2-074F-BA85-2C3B762428F6}"/>
            </c:ext>
          </c:extLst>
        </c:ser>
        <c:ser>
          <c:idx val="4"/>
          <c:order val="4"/>
          <c:tx>
            <c:strRef>
              <c:f>'Slide 3'!$A$1030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3'!$B$1030:$E$1030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C2-074F-BA85-2C3B762428F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98903536"/>
        <c:axId val="985101136"/>
      </c:barChart>
      <c:catAx>
        <c:axId val="109890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5101136"/>
        <c:crosses val="autoZero"/>
        <c:auto val="1"/>
        <c:lblAlgn val="ctr"/>
        <c:lblOffset val="100"/>
        <c:noMultiLvlLbl val="0"/>
      </c:catAx>
      <c:valAx>
        <c:axId val="98510113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890353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3'!$A$1019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7E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3'!$E$943)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3'!$B$1019:$F$1019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3.5</c:v>
                </c:pt>
                <c:pt idx="3">
                  <c:v>4</c:v>
                </c:pt>
                <c:pt idx="4" formatCode="0.00">
                  <c:v>3.375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B2-A44F-91CC-27E2D301939B}"/>
            </c:ext>
          </c:extLst>
        </c:ser>
        <c:ser>
          <c:idx val="1"/>
          <c:order val="1"/>
          <c:tx>
            <c:strRef>
              <c:f>'Slide 3'!$A$1020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3'!$E$943)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3'!$B$1020:$F$1020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3.5</c:v>
                </c:pt>
                <c:pt idx="3">
                  <c:v>4</c:v>
                </c:pt>
                <c:pt idx="4" formatCode="0.00">
                  <c:v>2.625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B2-A44F-91CC-27E2D301939B}"/>
            </c:ext>
          </c:extLst>
        </c:ser>
        <c:ser>
          <c:idx val="2"/>
          <c:order val="2"/>
          <c:tx>
            <c:strRef>
              <c:f>'Slide 3'!$A$1021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3'!$E$943)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3'!$B$1021:$F$1021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3.5</c:v>
                </c:pt>
                <c:pt idx="3">
                  <c:v>4</c:v>
                </c:pt>
                <c:pt idx="4" formatCode="0.00">
                  <c:v>2.625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B2-A44F-91CC-27E2D301939B}"/>
            </c:ext>
          </c:extLst>
        </c:ser>
        <c:ser>
          <c:idx val="3"/>
          <c:order val="3"/>
          <c:tx>
            <c:strRef>
              <c:f>'Slide 3'!$A$1022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3'!$E$943)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3'!$B$1022:$F$1022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4</c:v>
                </c:pt>
                <c:pt idx="3">
                  <c:v>4</c:v>
                </c:pt>
                <c:pt idx="4" formatCode="0.0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B2-A44F-91CC-27E2D301939B}"/>
            </c:ext>
          </c:extLst>
        </c:ser>
        <c:ser>
          <c:idx val="4"/>
          <c:order val="4"/>
          <c:tx>
            <c:strRef>
              <c:f>'Slide 3'!$A$1023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3'!$B$1,'Slide 3'!$C$1,'Slide 3'!$D$1,'Slide 3'!$E$1,'Slide 3'!$E$943)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3'!$B$1023:$F$1023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4.5</c:v>
                </c:pt>
                <c:pt idx="3">
                  <c:v>4</c:v>
                </c:pt>
                <c:pt idx="4" formatCode="0.00">
                  <c:v>2.875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B2-A44F-91CC-27E2D30193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0602416"/>
        <c:axId val="1181248496"/>
      </c:barChart>
      <c:catAx>
        <c:axId val="127060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1248496"/>
        <c:crosses val="autoZero"/>
        <c:auto val="1"/>
        <c:lblAlgn val="ctr"/>
        <c:lblOffset val="100"/>
        <c:noMultiLvlLbl val="0"/>
      </c:catAx>
      <c:valAx>
        <c:axId val="118124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060241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9333F-9B30-6044-BC5E-5126BF8D537E}" type="datetimeFigureOut">
              <a:rPr lang="en-US" smtClean="0"/>
              <a:t>2/3/25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DC595-BE99-B64E-B2C9-372EBB884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7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95D7F-8368-11CE-060D-D01469BD0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59C16F-5D2B-C84E-23C1-D561D84A6F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2DBEAF-A18F-53BB-06B9-EEF86D9FE0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3AD6B-9E41-3138-4814-E45724C543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047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566446"/>
            <a:ext cx="12192000" cy="3291553"/>
          </a:xfrm>
          <a:prstGeom prst="rect">
            <a:avLst/>
          </a:prstGeom>
          <a:solidFill>
            <a:srgbClr val="B4C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3107" y="4033943"/>
            <a:ext cx="10667104" cy="2173984"/>
          </a:xfrm>
        </p:spPr>
        <p:txBody>
          <a:bodyPr lIns="0" tIns="0" rIns="0" bIns="0" anchor="t" anchorCtr="0">
            <a:noAutofit/>
          </a:bodyPr>
          <a:lstStyle>
            <a:lvl1pPr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61794" y="5801527"/>
            <a:ext cx="10668417" cy="812799"/>
          </a:xfrm>
        </p:spPr>
        <p:txBody>
          <a:bodyPr wrap="square" l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speaker name/title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D5747-385E-473D-A08D-FC42F705F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72" t="16589" r="7171" b="16312"/>
          <a:stretch/>
        </p:blipFill>
        <p:spPr>
          <a:xfrm>
            <a:off x="7388353" y="318789"/>
            <a:ext cx="3698697" cy="2897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765CAE-3EA9-4B74-A145-9BAC5032804E}"/>
              </a:ext>
            </a:extLst>
          </p:cNvPr>
          <p:cNvSpPr/>
          <p:nvPr userDrawn="1"/>
        </p:nvSpPr>
        <p:spPr>
          <a:xfrm>
            <a:off x="609600" y="345977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866BA-95FB-4DF0-B4EA-77AA9BEE511B}"/>
              </a:ext>
            </a:extLst>
          </p:cNvPr>
          <p:cNvSpPr/>
          <p:nvPr userDrawn="1"/>
        </p:nvSpPr>
        <p:spPr>
          <a:xfrm>
            <a:off x="0" y="345977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21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9C0EA-9880-479E-ACF7-534C7A064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49" y="3566160"/>
            <a:ext cx="12192000" cy="3291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62448" y="3756412"/>
            <a:ext cx="10667104" cy="2885184"/>
          </a:xfrm>
        </p:spPr>
        <p:txBody>
          <a:bodyPr lIns="0" tIns="0" rIns="0" bIns="45720" anchor="ctr" anchorCtr="0">
            <a:noAutofit/>
          </a:bodyPr>
          <a:lstStyle>
            <a:lvl1pPr algn="ctr"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F96CB-95EF-4223-ABAF-E073EF067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413" t="16252" r="18073" b="42645"/>
          <a:stretch/>
        </p:blipFill>
        <p:spPr>
          <a:xfrm>
            <a:off x="5390462" y="741399"/>
            <a:ext cx="1411079" cy="2187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BF8357-D1AF-4049-AC27-8E524D87E74A}"/>
              </a:ext>
            </a:extLst>
          </p:cNvPr>
          <p:cNvSpPr/>
          <p:nvPr userDrawn="1"/>
        </p:nvSpPr>
        <p:spPr>
          <a:xfrm>
            <a:off x="609600" y="3463501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ED982-66FE-47DA-A518-F2729B9C5EC6}"/>
              </a:ext>
            </a:extLst>
          </p:cNvPr>
          <p:cNvSpPr/>
          <p:nvPr userDrawn="1"/>
        </p:nvSpPr>
        <p:spPr>
          <a:xfrm>
            <a:off x="-6850" y="3463501"/>
            <a:ext cx="623299" cy="114512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61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58900"/>
            <a:ext cx="10972800" cy="1965667"/>
          </a:xfrm>
        </p:spPr>
        <p:txBody>
          <a:bodyPr>
            <a:spAutoFit/>
          </a:bodyPr>
          <a:lstStyle>
            <a:lvl1pPr>
              <a:defRPr sz="3333">
                <a:solidFill>
                  <a:srgbClr val="5C4F3D"/>
                </a:solidFill>
              </a:defRPr>
            </a:lvl1pPr>
            <a:lvl2pPr>
              <a:defRPr sz="3067">
                <a:solidFill>
                  <a:srgbClr val="5C4F3D"/>
                </a:solidFill>
              </a:defRPr>
            </a:lvl2pPr>
            <a:lvl3pPr>
              <a:defRPr sz="2667">
                <a:solidFill>
                  <a:srgbClr val="5C4F3D"/>
                </a:solidFill>
              </a:defRPr>
            </a:lvl3pPr>
            <a:lvl4pPr>
              <a:defRPr sz="2133">
                <a:solidFill>
                  <a:srgbClr val="5C4F3D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66720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5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80419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8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227E-FE1A-F94C-B234-08B89A1E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51C58-16CC-4E46-BE63-F53701B69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8901"/>
            <a:ext cx="10972800" cy="2408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A856A-F125-904A-9120-26987326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863-0AB4-A049-ABB7-F0E84241EEE9}" type="datetimeFigureOut">
              <a:rPr lang="en-US">
                <a:solidFill>
                  <a:prstClr val="black"/>
                </a:solidFill>
              </a:rPr>
              <a:pPr/>
              <a:t>2/3/25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89B39-0ACE-964C-8EDD-23473ADA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CE90-2A13-D541-AEF2-EFF6F490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05C-BACA-534A-9DFA-51293FAA6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97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C989-E4FD-4613-B34D-BC8CBD13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2515"/>
            <a:ext cx="3932237" cy="9848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5161-A0D0-4A10-AE13-79CF7EA66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q-A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1E18D-9575-4DE0-AC81-A642005E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62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9F80B-3DA6-400C-B8C5-F1B4F178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3.2.25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FA2AD-BCB5-4882-875E-A1065088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B1437-BB36-4844-BD61-DA4F313A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375408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42B7-7994-4CE2-88B6-602AD43A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7C5B0-14D0-4986-A032-C6B71F1E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3.2.25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C85FE-AA03-4389-BDB1-B78433EE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A1C15-C3C5-4275-8362-CCC3B5A8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82930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8362"/>
            <a:ext cx="10972800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9991"/>
            <a:ext cx="5386917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89991"/>
            <a:ext cx="5389033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C04D-D8C4-408B-B280-53208A84F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6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952"/>
            <a:ext cx="10972800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6489" y="6264067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52127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812800" y="625524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4AE64-5CF3-42E6-AACF-B7B30C106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1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76"/>
            <a:ext cx="10972800" cy="61555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8902"/>
            <a:ext cx="10972800" cy="20149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358" y="6263854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C4F3D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3E7A9-7861-4583-814E-F10F5835721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007287" y="5914321"/>
            <a:ext cx="780356" cy="6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9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333" kern="1200">
          <a:solidFill>
            <a:srgbClr val="5C4F3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067" kern="1200">
          <a:solidFill>
            <a:srgbClr val="5C4F3D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5C4F3D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C4F3D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404040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4.jp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4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obacconomics.org/research/cigarette-tax-scorecard-3rd-edition/" TargetMode="External"/><Relationship Id="rId5" Type="http://schemas.openxmlformats.org/officeDocument/2006/relationships/hyperlink" Target="https://twitter.com/Tobacconomics" TargetMode="External"/><Relationship Id="rId4" Type="http://schemas.openxmlformats.org/officeDocument/2006/relationships/hyperlink" Target="http://www.tobacconomics.org/" TargetMode="External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5A4B3-8A51-433F-82FF-E69B59971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1CF179C-27E4-45D1-2338-A01540E5D2CF}"/>
              </a:ext>
            </a:extLst>
          </p:cNvPr>
          <p:cNvGraphicFramePr>
            <a:graphicFrameLocks/>
          </p:cNvGraphicFramePr>
          <p:nvPr/>
        </p:nvGraphicFramePr>
        <p:xfrm>
          <a:off x="1455232" y="1726529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12A6FA18-4B28-A234-F66B-9A113D5A6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Cigarette tax policies in Denmark, 2022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F48E7B-DA79-BDB3-E557-101541ED0477}"/>
              </a:ext>
            </a:extLst>
          </p:cNvPr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 key tax components were assessed using a 5-point scale, with the overall score reflecting an average of Denmark’s component scores.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164C16-14D8-561B-6ADE-BD2E66692F80}"/>
              </a:ext>
            </a:extLst>
          </p:cNvPr>
          <p:cNvSpPr txBox="1"/>
          <p:nvPr/>
        </p:nvSpPr>
        <p:spPr>
          <a:xfrm>
            <a:off x="234950" y="1088447"/>
            <a:ext cx="117221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scores reflect the current strengths and opportunities in Denmark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D9965A1-17D0-6138-F41B-2BAE7131D0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91D820-0B01-E015-D6EC-80AEAF25D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07B07EA-2E05-6A90-0931-7C60AE8F9682}"/>
              </a:ext>
            </a:extLst>
          </p:cNvPr>
          <p:cNvSpPr/>
          <p:nvPr/>
        </p:nvSpPr>
        <p:spPr>
          <a:xfrm>
            <a:off x="9720039" y="2573964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8EA398-DB88-115A-68CE-0AF2B44997CE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>
            <a:extLst>
              <a:ext uri="{FF2B5EF4-FFF2-40B4-BE49-F238E27FC236}">
                <a16:creationId xmlns:a16="http://schemas.microsoft.com/office/drawing/2014/main" id="{6347BC9F-AEBB-FCB3-05EF-DE1CE9B99458}"/>
              </a:ext>
            </a:extLst>
          </p:cNvPr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3" name="Up Arrow 22">
            <a:extLst>
              <a:ext uri="{FF2B5EF4-FFF2-40B4-BE49-F238E27FC236}">
                <a16:creationId xmlns:a16="http://schemas.microsoft.com/office/drawing/2014/main" id="{CBDE5F49-1AA4-D2A6-51B1-267ACC9C6074}"/>
              </a:ext>
            </a:extLst>
          </p:cNvPr>
          <p:cNvSpPr/>
          <p:nvPr/>
        </p:nvSpPr>
        <p:spPr>
          <a:xfrm>
            <a:off x="9083382" y="1915298"/>
            <a:ext cx="1041400" cy="1375706"/>
          </a:xfrm>
          <a:prstGeom prst="upArrow">
            <a:avLst>
              <a:gd name="adj1" fmla="val 50000"/>
              <a:gd name="adj2" fmla="val 52830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4942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DBB37-7B45-6410-4BB2-7F806A541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63EECFD-9050-A332-3621-8A5F9800AF3E}"/>
              </a:ext>
            </a:extLst>
          </p:cNvPr>
          <p:cNvGraphicFramePr>
            <a:graphicFrameLocks/>
          </p:cNvGraphicFramePr>
          <p:nvPr/>
        </p:nvGraphicFramePr>
        <p:xfrm>
          <a:off x="1524000" y="152454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A2194A2D-72C4-A2B2-9AE3-6ECADF714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Denmark compare to other countries?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2A6023-2270-6416-69EE-EA91517104A3}"/>
              </a:ext>
            </a:extLst>
          </p:cNvPr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Denmark’s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4C61F8D-E525-D8B0-9BCB-96E13AFDB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D9AE48-2F09-2461-5AAE-7DD3CFC3B466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0DC0B3-94E7-B0F7-CE72-6A178290CE5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>
            <a:extLst>
              <a:ext uri="{FF2B5EF4-FFF2-40B4-BE49-F238E27FC236}">
                <a16:creationId xmlns:a16="http://schemas.microsoft.com/office/drawing/2014/main" id="{FB38ABCA-4735-8172-76D6-F24D813E45C4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80306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A6BF1-C9C2-D9E6-5C5D-426BF80F5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5502A76-0A93-E255-3386-F949DEC861BD}"/>
              </a:ext>
            </a:extLst>
          </p:cNvPr>
          <p:cNvGraphicFramePr>
            <a:graphicFrameLocks/>
          </p:cNvGraphicFramePr>
          <p:nvPr/>
        </p:nvGraphicFramePr>
        <p:xfrm>
          <a:off x="1524000" y="1519143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EF7A1607-4161-9B41-D72F-2BAF0AB1B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Denmark compare to other countries?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4DBD4E-E509-6A30-AA7D-3EC233BAD3F6}"/>
              </a:ext>
            </a:extLst>
          </p:cNvPr>
          <p:cNvSpPr txBox="1"/>
          <p:nvPr/>
        </p:nvSpPr>
        <p:spPr>
          <a:xfrm>
            <a:off x="234950" y="715573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components of Denmark’s score in 2022 are compared to component scores in the region, income group, world, and top performers.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F70FDD3-E30E-C4D6-A04E-1C2DA7B88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90E889-B860-AB1F-B22E-2396B9688D2C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6946D2-6DB6-2947-83C4-CEFB0AC7625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3EEB9F05-D449-18FC-848E-91C620E2504E}"/>
              </a:ext>
            </a:extLst>
          </p:cNvPr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0D0349-BA53-8D21-EB1A-B8A084837058}"/>
              </a:ext>
            </a:extLst>
          </p:cNvPr>
          <p:cNvSpPr/>
          <p:nvPr/>
        </p:nvSpPr>
        <p:spPr>
          <a:xfrm>
            <a:off x="4131830" y="1708920"/>
            <a:ext cx="2030845" cy="93265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AFFORDABILITY 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262649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BC5BE-74A9-1EBB-278E-32E9F98F5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95D94FF-05CE-8586-8E02-3183F0245080}"/>
              </a:ext>
            </a:extLst>
          </p:cNvPr>
          <p:cNvGraphicFramePr>
            <a:graphicFrameLocks/>
          </p:cNvGraphicFramePr>
          <p:nvPr/>
        </p:nvGraphicFramePr>
        <p:xfrm>
          <a:off x="1524000" y="1519347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76515C3-BEEB-D981-21B4-7C8F9B6EA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Denmark’s cigarette tax policies over time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3B2EA6-DF4C-92A2-1ADD-D71CA7EB4AA1}"/>
              </a:ext>
            </a:extLst>
          </p:cNvPr>
          <p:cNvSpPr txBox="1"/>
          <p:nvPr/>
        </p:nvSpPr>
        <p:spPr>
          <a:xfrm>
            <a:off x="234950" y="715572"/>
            <a:ext cx="1172210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Denmark's overall score fluctuated between 2014 and 2022 with a slight reduction in 2022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due to the decrease in the cigarette prices and a failure to reduce affordability over time.</a:t>
            </a: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0F5FA70C-CC1B-7F92-4115-3617A1E195C7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334677B-7EE8-D355-393D-65F856B095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E0A32C-F7F4-D53C-B0FD-F071870B3F26}"/>
              </a:ext>
            </a:extLst>
          </p:cNvPr>
          <p:cNvPicPr>
            <a:picLocks/>
          </p:cNvPicPr>
          <p:nvPr/>
        </p:nvPicPr>
        <p:blipFill rotWithShape="1">
          <a:blip r:embed="rId8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EF058B-7B28-1749-3082-0A23D169935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0745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obacconomics1">
  <a:themeElements>
    <a:clrScheme name="tobacconomics">
      <a:dk1>
        <a:sysClr val="windowText" lastClr="000000"/>
      </a:dk1>
      <a:lt1>
        <a:sysClr val="window" lastClr="FFFFFF"/>
      </a:lt1>
      <a:dk2>
        <a:srgbClr val="5C4F3D"/>
      </a:dk2>
      <a:lt2>
        <a:srgbClr val="DFC98D"/>
      </a:lt2>
      <a:accent1>
        <a:srgbClr val="E57C23"/>
      </a:accent1>
      <a:accent2>
        <a:srgbClr val="67A1A0"/>
      </a:accent2>
      <a:accent3>
        <a:srgbClr val="CB4430"/>
      </a:accent3>
      <a:accent4>
        <a:srgbClr val="2E4E46"/>
      </a:accent4>
      <a:accent5>
        <a:srgbClr val="001419"/>
      </a:accent5>
      <a:accent6>
        <a:srgbClr val="DDC88E"/>
      </a:accent6>
      <a:hlink>
        <a:srgbClr val="E37D29"/>
      </a:hlink>
      <a:folHlink>
        <a:srgbClr val="141313"/>
      </a:folHlink>
    </a:clrScheme>
    <a:fontScheme name="Office 2">
      <a:maj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2700000" algn="tl" rotWithShape="0">
            <a:srgbClr val="000000">
              <a:alpha val="2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Georgia</vt:lpstr>
      <vt:lpstr>tobacconomics1</vt:lpstr>
      <vt:lpstr>Cigarette tax policies in Denmark, 2022</vt:lpstr>
      <vt:lpstr>How does Denmark compare to other countries?</vt:lpstr>
      <vt:lpstr>How does Denmark compare to other countries?</vt:lpstr>
      <vt:lpstr>Denmark’s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2</cp:revision>
  <dcterms:created xsi:type="dcterms:W3CDTF">2025-02-03T06:29:20Z</dcterms:created>
  <dcterms:modified xsi:type="dcterms:W3CDTF">2025-02-03T06:30:58Z</dcterms:modified>
</cp:coreProperties>
</file>