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60" r:id="rId2"/>
    <p:sldId id="461" r:id="rId3"/>
    <p:sldId id="462" r:id="rId4"/>
    <p:sldId id="4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wnloads\Scorecard\Scorecard\Updated%20scorecard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Downloads\Aderounmu%20poster%20edit-assets\Scorecard\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B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E-4BE7-A399-314451E6E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3'!$B$1238:$F$1238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D-4C9F-9A51-837F1BEE9A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7990544"/>
        <c:axId val="977981424"/>
      </c:barChart>
      <c:catAx>
        <c:axId val="97799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7981424"/>
        <c:crosses val="autoZero"/>
        <c:auto val="1"/>
        <c:lblAlgn val="ctr"/>
        <c:lblOffset val="100"/>
        <c:noMultiLvlLbl val="0"/>
      </c:catAx>
      <c:valAx>
        <c:axId val="97798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7990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B5-40E4-BEE5-A72313DDC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3'!$A$1240:$A$1244</c:f>
              <c:strCache>
                <c:ptCount val="5"/>
                <c:pt idx="0">
                  <c:v>Germany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3'!$B$1239:$F$1239</c:f>
              <c:numCache>
                <c:formatCode>General</c:formatCode>
                <c:ptCount val="5"/>
                <c:pt idx="0" formatCode="0.00">
                  <c:v>2.625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E-453E-9118-0BFDE9641E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8015024"/>
        <c:axId val="978009264"/>
      </c:barChart>
      <c:catAx>
        <c:axId val="97801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09264"/>
        <c:crosses val="autoZero"/>
        <c:auto val="1"/>
        <c:lblAlgn val="ctr"/>
        <c:lblOffset val="100"/>
        <c:noMultiLvlLbl val="0"/>
      </c:catAx>
      <c:valAx>
        <c:axId val="97800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150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71633614641517E-2"/>
          <c:y val="7.7895820334433472E-2"/>
          <c:w val="0.86786291076012712"/>
          <c:h val="0.70067217045939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3'!$A$1240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rgbClr val="1B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3'!$B$1240:$F$1240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A07-47B3-A8CD-28E079FABF43}"/>
            </c:ext>
          </c:extLst>
        </c:ser>
        <c:ser>
          <c:idx val="1"/>
          <c:order val="1"/>
          <c:tx>
            <c:strRef>
              <c:f>'Slide 3'!$A$1241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3'!$B$1241:$F$1241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A07-47B3-A8CD-28E079FABF43}"/>
            </c:ext>
          </c:extLst>
        </c:ser>
        <c:ser>
          <c:idx val="2"/>
          <c:order val="2"/>
          <c:tx>
            <c:strRef>
              <c:f>'Slide 3'!$A$1242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3'!$B$1242:$F$1242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A07-47B3-A8CD-28E079FABF43}"/>
            </c:ext>
          </c:extLst>
        </c:ser>
        <c:ser>
          <c:idx val="3"/>
          <c:order val="3"/>
          <c:tx>
            <c:strRef>
              <c:f>'Slide 3'!$A$1243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3'!$B$1243:$F$1243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A07-47B3-A8CD-28E079FABF43}"/>
            </c:ext>
          </c:extLst>
        </c:ser>
        <c:ser>
          <c:idx val="4"/>
          <c:order val="4"/>
          <c:tx>
            <c:strRef>
              <c:f>'Slide 3'!$A$1244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07-47B3-A8CD-28E079FABF43}"/>
              </c:ext>
            </c:extLst>
          </c:dPt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3'!$B$1244:$F$1244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A07-47B3-A8CD-28E079FAB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095184"/>
        <c:axId val="978115824"/>
      </c:barChart>
      <c:catAx>
        <c:axId val="97809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115824"/>
        <c:crosses val="autoZero"/>
        <c:auto val="1"/>
        <c:lblAlgn val="ctr"/>
        <c:lblOffset val="100"/>
        <c:noMultiLvlLbl val="0"/>
      </c:catAx>
      <c:valAx>
        <c:axId val="9781158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951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59189741736444"/>
          <c:y val="0.863469927884846"/>
          <c:w val="0.80935880176458186"/>
          <c:h val="0.13558599777905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3'!$A$1234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3'!$B$1234:$F$1234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A-45C6-867F-48AEBBEF14B6}"/>
            </c:ext>
          </c:extLst>
        </c:ser>
        <c:ser>
          <c:idx val="1"/>
          <c:order val="1"/>
          <c:tx>
            <c:strRef>
              <c:f>'Slide 3'!$A$1235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3'!$B$1235:$F$1235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A-45C6-867F-48AEBBEF14B6}"/>
            </c:ext>
          </c:extLst>
        </c:ser>
        <c:ser>
          <c:idx val="2"/>
          <c:order val="2"/>
          <c:tx>
            <c:strRef>
              <c:f>'Slide 3'!$A$1236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3'!$B$1236:$F$1236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EA-45C6-867F-48AEBBEF14B6}"/>
            </c:ext>
          </c:extLst>
        </c:ser>
        <c:ser>
          <c:idx val="3"/>
          <c:order val="3"/>
          <c:tx>
            <c:strRef>
              <c:f>'Slide 3'!$A$1237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3'!$B$1237:$F$1237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2.5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EA-45C6-867F-48AEBBEF14B6}"/>
            </c:ext>
          </c:extLst>
        </c:ser>
        <c:ser>
          <c:idx val="4"/>
          <c:order val="4"/>
          <c:tx>
            <c:strRef>
              <c:f>'Slide 3'!$A$1238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3'!$B$1238:$F$1238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EA-45C6-867F-48AEBBEF1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048624"/>
        <c:axId val="978046224"/>
      </c:barChart>
      <c:catAx>
        <c:axId val="97804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46224"/>
        <c:crosses val="autoZero"/>
        <c:auto val="1"/>
        <c:lblAlgn val="ctr"/>
        <c:lblOffset val="100"/>
        <c:noMultiLvlLbl val="0"/>
      </c:catAx>
      <c:valAx>
        <c:axId val="9780462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8048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A7AE-1CE1-8C40-9C09-CA250448AEB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D201-FE05-6144-AB58-005C626F4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0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C00C-ACCB-E96C-10BE-F9B3D6F2A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05DE69-B471-60FA-E4A4-9CADE9270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3DC23-EE06-3A57-A1B5-262F40A6D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E9A0-D8ED-77CB-820A-3FEF1884F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54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2FDA-081E-354D-9DC0-367C3A8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9B38A-6CDA-140F-A4AC-5F0C78FBE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7AC5-1F6D-6510-3A58-86D1F49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F1EFE-DFFF-F169-18D2-20BC0F4C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24545-BCC7-6FA4-FD5C-B76C1CB7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6AB9-5B9E-5C8A-36DD-546F2D24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F961-D348-8025-3063-ACA81587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90B2-BCF9-7F5C-2E56-D5A636EF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D293D-1A75-BD93-B124-A3523945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0C0C-84D7-1BFB-37B0-2B919A7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7B484-18F1-4CC0-716B-A03A9F387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E9F1C-77C6-2554-9474-F4CA78FA3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AF83-C0AE-6699-0652-BC1873F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AA55-698B-E018-76E2-D7483EB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1E19-B87C-1DCD-4B86-43E455B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2B499-6FE2-CB31-89E9-4FB2BB7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0187-4C3B-5802-0235-7DF93F20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D8E3-7B21-A304-21BF-C732917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9EA-CA55-018F-606C-1FC4BFC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E9E2-4727-F030-D04C-BC4D6432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B1F-7396-2864-089D-72A01573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3BD92-9180-7703-A99F-8CCE4EA6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FE6A-9F54-8166-6C24-E89A8C1C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6EF8-BD4C-ABA3-6A73-D430753B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CEF62-69EC-2D39-CF46-05F4FB22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7D48-DF67-631D-5769-91C8A58F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CD02-D80B-BB16-A37C-52BA5AAB7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E0B24-BB1F-7898-0D6B-D9DBE713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7F519-C57D-042A-D51A-6A3ABAD0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CD8-0BE3-73E4-6D18-733CAC9C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1F442-494B-FCCC-DF36-822C09F8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8250-203C-1CC3-8197-2370A60D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AA64A-695E-4390-3465-33458007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E157A-9BF8-3FCB-1A04-AAA8EB7A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3766C-4FDD-8BA5-C658-F68F9C58F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7E907-6552-0D65-EA0A-F62B7E19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5039-EEFD-D273-3B3F-48AB1A31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73D45-3E22-BE37-1795-96520677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3046F-9DED-AF57-AC96-12EFDF86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BF0-91D0-E47A-DC23-D547C48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82984-B053-0985-29C5-7588705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49314-9ED7-3B4C-1BD3-D46CB876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B9D6B-511A-300F-80BE-C6F2150C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FDFE-28DC-CCD0-8EF7-1A5B919C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7D923-D1FC-55B2-2776-F0ED96EC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8AA13-B786-4A68-7169-2C69F4D9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6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D0B-63D5-AE71-12A5-7B7214D1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093D-5D77-5234-63F5-61D3B7A0E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E28D1-31EB-AEEA-FBAB-519C3A0C7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7D90-EE16-735F-ED34-B4DE9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8463-68B2-5D70-E593-9DA65BF5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30D67-00DB-C957-91CF-CE09619A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341A-24A1-C6F4-098B-82842DA0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CE51-F4EB-4677-CFC9-0E4EC4770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71C2-74DE-63F8-B841-8F2994A3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04602-6E8F-FF8B-5536-9CEE16B5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B3B8-9685-C35B-312E-D8E4F2D2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F53-2572-88FA-9BB9-FE1D9BC1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44CBA-BF0E-4D9D-F189-35B42BB0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854F6-2F5E-0649-3A1C-2EA4F6B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3AC2-B8AC-7ECB-7119-6B9215E6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6169-85A5-4BB0-BBB2-DD953878A180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413F1-14F0-80B6-F03B-3535C613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6A07-5F97-5FF2-A946-FFC2FF00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6DC1A-893F-4A1B-96A9-FA0D9632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24DFD-3B04-1F15-800C-1F7947145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8CD51A-FE6C-8199-7246-7CECABD86425}"/>
              </a:ext>
            </a:extLst>
          </p:cNvPr>
          <p:cNvGraphicFramePr>
            <a:graphicFrameLocks/>
          </p:cNvGraphicFramePr>
          <p:nvPr/>
        </p:nvGraphicFramePr>
        <p:xfrm>
          <a:off x="1524000" y="1770434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392BE28-346C-9E2D-F826-2949B56D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Germany,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1899C-D8F2-BDF1-BAB5-98C824429A30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Germany’s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7CEF7F-F538-1E6B-714B-1CADB431AE1E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Germany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879B84-8B9E-BBFB-977C-60910C8E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10E353-17AA-312E-D2E3-684F580C6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77787-DCDA-520D-216B-77FC40C8E55E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20412571-EDD7-EC87-597D-6D107302F5D8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B6F464-D497-859B-1F75-81111F6C5AD4}"/>
              </a:ext>
            </a:extLst>
          </p:cNvPr>
          <p:cNvSpPr/>
          <p:nvPr/>
        </p:nvSpPr>
        <p:spPr>
          <a:xfrm>
            <a:off x="9788806" y="250149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9391A20-AB0F-C569-A78B-F78B7AEE055F}"/>
              </a:ext>
            </a:extLst>
          </p:cNvPr>
          <p:cNvSpPr/>
          <p:nvPr/>
        </p:nvSpPr>
        <p:spPr>
          <a:xfrm rot="10800000">
            <a:off x="9064258" y="1957589"/>
            <a:ext cx="1126153" cy="1621204"/>
          </a:xfrm>
          <a:prstGeom prst="down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0581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8E759-55CB-47AD-81B8-FECA1AB36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8EF535-A847-9798-E0D0-1B40F385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Germany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48BEB6-32D4-2A01-EE0C-92AB6C9FA571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Germany’s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0A92B1-3EA5-4247-E2BC-FF1FE04A4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49CCF-7EA3-B001-238A-281178E9441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58CA9-4F73-D401-790C-B9347D05E7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A29B86D2-528E-0DDA-83B6-0E43286E1AFB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DFC3A2-CC9A-0A37-EDCF-8FE7D5A1232A}"/>
              </a:ext>
            </a:extLst>
          </p:cNvPr>
          <p:cNvGraphicFramePr>
            <a:graphicFrameLocks/>
          </p:cNvGraphicFramePr>
          <p:nvPr/>
        </p:nvGraphicFramePr>
        <p:xfrm>
          <a:off x="1524000" y="167640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78722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4C57-59F0-BAA1-7C98-BEFBC4114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73775-2DBF-C2FF-4218-5C4878C82260}"/>
              </a:ext>
            </a:extLst>
          </p:cNvPr>
          <p:cNvGraphicFramePr>
            <a:graphicFrameLocks/>
          </p:cNvGraphicFramePr>
          <p:nvPr/>
        </p:nvGraphicFramePr>
        <p:xfrm>
          <a:off x="1524000" y="147278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9DB96E5-A83E-7A8C-4E87-1DB55005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Germany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3F91F-CFF3-2DD5-1234-ED01836C098D}"/>
              </a:ext>
            </a:extLst>
          </p:cNvPr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Germany’s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8C0C4-2721-B23F-0B4F-298C82216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DE56D-161C-023C-F3A9-CA7354ED015F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D1DBF-2A94-4233-C3F3-6972659369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2AA890F0-CA6C-4A0B-3C02-AEB30E14444E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AB08C1-3245-5B20-548F-BC5A4547580C}"/>
              </a:ext>
            </a:extLst>
          </p:cNvPr>
          <p:cNvSpPr/>
          <p:nvPr/>
        </p:nvSpPr>
        <p:spPr>
          <a:xfrm>
            <a:off x="4520270" y="1708920"/>
            <a:ext cx="2260591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263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5DFF-31BB-237A-05BA-F4A7CD569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93BD6-8B33-5259-890B-70C9AA70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Germany’s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C3F37-6887-6D2D-66A5-1ADCDAEF00CC}"/>
              </a:ext>
            </a:extLst>
          </p:cNvPr>
          <p:cNvSpPr txBox="1"/>
          <p:nvPr/>
        </p:nvSpPr>
        <p:spPr>
          <a:xfrm>
            <a:off x="469900" y="62944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Germany’s overall score increased from 2014 to 2020 then decreased In 2022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failure to reduce affordability and decrease in tax share of price.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C46E9F72-82FA-3B59-D987-9AF39358ADCF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D05DBA-145F-EB08-D28F-DE02D067F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04FC69-BA90-0D98-61BE-9F8DC2ABD6A0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91E86-E755-E5BA-8A00-11E145F569C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DF7A37-F211-8DB6-6C04-AC39A4FA287F}"/>
              </a:ext>
            </a:extLst>
          </p:cNvPr>
          <p:cNvGraphicFramePr>
            <a:graphicFrameLocks/>
          </p:cNvGraphicFramePr>
          <p:nvPr/>
        </p:nvGraphicFramePr>
        <p:xfrm>
          <a:off x="1524000" y="133871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246405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Germany, 2022</vt:lpstr>
      <vt:lpstr>How does Germany compare to other countries?</vt:lpstr>
      <vt:lpstr>How does Germany compare to other countries?</vt:lpstr>
      <vt:lpstr>Germany’s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2025-04-10T16:59:30Z</dcterms:created>
  <dcterms:modified xsi:type="dcterms:W3CDTF">2025-04-10T17:00:48Z</dcterms:modified>
</cp:coreProperties>
</file>